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66" r:id="rId3"/>
    <p:sldId id="368" r:id="rId4"/>
    <p:sldId id="367" r:id="rId5"/>
    <p:sldId id="360" r:id="rId6"/>
    <p:sldId id="359" r:id="rId7"/>
    <p:sldId id="358" r:id="rId8"/>
    <p:sldId id="357" r:id="rId9"/>
    <p:sldId id="356" r:id="rId10"/>
    <p:sldId id="355" r:id="rId11"/>
    <p:sldId id="302" r:id="rId12"/>
    <p:sldId id="290" r:id="rId13"/>
    <p:sldId id="348" r:id="rId14"/>
    <p:sldId id="344" r:id="rId15"/>
    <p:sldId id="345" r:id="rId16"/>
    <p:sldId id="346" r:id="rId17"/>
    <p:sldId id="350" r:id="rId18"/>
    <p:sldId id="351" r:id="rId19"/>
    <p:sldId id="347" r:id="rId20"/>
    <p:sldId id="349" r:id="rId21"/>
    <p:sldId id="352" r:id="rId22"/>
    <p:sldId id="353" r:id="rId23"/>
    <p:sldId id="362" r:id="rId24"/>
    <p:sldId id="364" r:id="rId25"/>
    <p:sldId id="363" r:id="rId26"/>
    <p:sldId id="365" r:id="rId27"/>
    <p:sldId id="341" r:id="rId28"/>
    <p:sldId id="340" r:id="rId29"/>
    <p:sldId id="339" r:id="rId30"/>
    <p:sldId id="338" r:id="rId31"/>
    <p:sldId id="337" r:id="rId32"/>
    <p:sldId id="331" r:id="rId33"/>
    <p:sldId id="332" r:id="rId34"/>
    <p:sldId id="319" r:id="rId35"/>
    <p:sldId id="320" r:id="rId36"/>
    <p:sldId id="321" r:id="rId37"/>
    <p:sldId id="324" r:id="rId38"/>
    <p:sldId id="342" r:id="rId39"/>
    <p:sldId id="333" r:id="rId40"/>
    <p:sldId id="354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1344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  <a:srgbClr val="2D658D"/>
    <a:srgbClr val="A7CEE3"/>
    <a:srgbClr val="6D6F5C"/>
    <a:srgbClr val="EAEAD9"/>
    <a:srgbClr val="CF4848"/>
    <a:srgbClr val="AE9B67"/>
    <a:srgbClr val="F9BB0B"/>
    <a:srgbClr val="977DB7"/>
    <a:srgbClr val="A72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91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20" y="546"/>
      </p:cViewPr>
      <p:guideLst>
        <p:guide orient="horz" pos="2160"/>
        <p:guide pos="3863"/>
        <p:guide pos="211"/>
        <p:guide orient="horz" pos="1344"/>
        <p:guide pos="7469"/>
        <p:guide orient="horz" pos="4201"/>
        <p:guide orient="horz" pos="504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CA8DB7-0077-0B9E-C621-F98B49AE6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7E06DD-EF73-D0FE-3967-BF33C4D03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67AC8F-8A8B-65BC-93F5-0D023CC2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6BFB81-DDB1-9D0D-2DC5-1C2E5EA5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FB52D8-2F1F-9458-A46C-3BEBD303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74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9EE5C-A9A9-6F03-9C2B-8C76056A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1F7F3F-03EA-5F33-2E40-A6DEBF6BC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B36F62-F293-8EB3-E80F-6CD4CC43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65374F-3FFD-DF75-425A-3C52B660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5AC81-42E8-EC04-6F7B-981639B6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62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2F8B989-61BE-0076-9AA1-4BA39C347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2938A6-B368-8B8E-FAF0-7AFE79D26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94B683-F2D3-142C-EB4F-83D79F96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52A5FF-97B0-CD09-FEBB-C9A0AD00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83143D-6C47-449D-EB07-6E98D8D9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27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B35F0-A305-E86B-2715-8601FABF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FCEA51-7990-3609-3D7B-67F2DB5F2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57D4FB-34E5-A372-552E-2B1D0DEB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A52F26-94A0-463A-5145-30F135B6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76395A-72B9-B679-D8B3-964C6FB9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37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C37B6-9771-A14A-6661-CA134DCFE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A5A000-E01B-3F72-61A7-D37B1379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F97522-ACE6-A032-2476-0FB514B2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DFD7A8-1291-C250-6AAB-315105A6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5E0A8D-9D6C-3DAB-0726-156538AA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03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CC13F3-E915-02CF-4E6E-9EC9FACB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EC870F-DC0B-9BF9-FCCE-AC5EA5F3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B43DFF-1722-AF0F-C734-E6402BB4E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CDDC8C-72CC-24E0-3D2D-11E9B1EA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4347BD-93FF-2F12-134C-E0473276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12401A-F774-234E-3EA4-868DD4E3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62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7D2E6-EEA3-1D28-7EF4-30BD9468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761C21-B143-2A35-2115-C462430E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1FC306-76BB-6F8E-46AA-F4CCF045C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DEFADA-FC73-8BBE-8659-2E4C145BF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6F78CD-561E-2A7E-EB42-EC6F21DF1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3EDB11-B1CE-6401-AD8B-8CB782D7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F60730-831F-493C-1DB6-0E2930E0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7F73DD-D9BB-36D6-6452-F89DF4DB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03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51DEF-E310-393E-46F2-8C687D48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D72DA4-3473-F7E7-57B3-7B6951A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559717-9ADE-0D45-67BD-C62FFE95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1A7168-41E9-A46D-5DB8-B0488B3C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57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381B01-2681-2FF2-29C8-80735519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F56C489-67D3-8607-91FF-10182CB7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B377C7-DD33-1DF7-1114-D67F50CC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13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0DC5D-E39B-E222-A564-3027FEB6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EE61AF-BF70-BB49-A441-AACFB5D3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10F143-9E95-F6FC-9864-485BC3A3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36AFF1-B6F0-1F98-605B-73024F79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23C3FD-36BD-86C2-EF05-AFFC5728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732276-B7CE-11A9-4DB6-86B5A36F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8CF9D-8321-30A2-4E8F-26D8E476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6E3A2F4-89A5-2897-7601-3CA1BA79E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A4BB2C-CC9E-0E21-B36E-1CB03A5C3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0BAD33-07B7-C20D-494B-5C74F6DF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616615-221E-D7FE-AFB0-B64B0196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98AFC9-5AC9-F5E5-384A-8FC5C724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73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9E3F43-F341-6029-EEBF-0A25C2D0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32F55C-41CB-5B78-0FBF-E63B7A9C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86F436-A625-4947-04AF-1C9748C8F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6B29F-1CAE-446B-935B-7724A85BFAF5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6AFD1B-C6D8-4B6E-5099-C2E878F86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FF39AF-60A0-9B10-6A63-52A797BD5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12FFC-7DE2-4645-9129-C87FD64E32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74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sfondo">
            <a:extLst>
              <a:ext uri="{FF2B5EF4-FFF2-40B4-BE49-F238E27FC236}">
                <a16:creationId xmlns:a16="http://schemas.microsoft.com/office/drawing/2014/main" id="{1A419AFB-1F8F-88E9-A87D-430D2CEA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CD1334-5569-0A2A-A359-AB53D57640F9}"/>
              </a:ext>
            </a:extLst>
          </p:cNvPr>
          <p:cNvSpPr txBox="1"/>
          <p:nvPr/>
        </p:nvSpPr>
        <p:spPr>
          <a:xfrm>
            <a:off x="451922" y="4696694"/>
            <a:ext cx="5830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PRINCIPALI </a:t>
            </a:r>
          </a:p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OBIETTIVI DI PIANO</a:t>
            </a:r>
          </a:p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E AZIONI STRATEGICHE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F488407-FF2A-D38F-3255-E56954285572}"/>
              </a:ext>
            </a:extLst>
          </p:cNvPr>
          <p:cNvCxnSpPr>
            <a:cxnSpLocks/>
          </p:cNvCxnSpPr>
          <p:nvPr/>
        </p:nvCxnSpPr>
        <p:spPr>
          <a:xfrm>
            <a:off x="563525" y="4589771"/>
            <a:ext cx="3147237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C6D64E3E-2052-E87A-0E6B-C9C3FC964797}"/>
              </a:ext>
            </a:extLst>
          </p:cNvPr>
          <p:cNvSpPr/>
          <p:nvPr/>
        </p:nvSpPr>
        <p:spPr>
          <a:xfrm>
            <a:off x="334963" y="188913"/>
            <a:ext cx="11525605" cy="6483491"/>
          </a:xfrm>
          <a:prstGeom prst="rect">
            <a:avLst/>
          </a:prstGeom>
          <a:noFill/>
          <a:ln w="76200">
            <a:solidFill>
              <a:srgbClr val="6D6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C738D1-B62E-FFAB-2D09-30B232ABA91B}"/>
              </a:ext>
            </a:extLst>
          </p:cNvPr>
          <p:cNvSpPr txBox="1"/>
          <p:nvPr/>
        </p:nvSpPr>
        <p:spPr>
          <a:xfrm>
            <a:off x="1935126" y="792127"/>
            <a:ext cx="5002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</a:p>
          <a:p>
            <a:endParaRPr lang="it-IT" sz="24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NUOVO </a:t>
            </a: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PIANO DI GOVERNO </a:t>
            </a: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DEL TERRITORIO </a:t>
            </a:r>
          </a:p>
          <a:p>
            <a:endParaRPr lang="it-IT" sz="2000" dirty="0"/>
          </a:p>
        </p:txBody>
      </p:sp>
      <p:pic>
        <p:nvPicPr>
          <p:cNvPr id="5" name="Immagine 4" descr="Immagine che contiene corona, arte&#10;&#10;Descrizione generata automaticamente">
            <a:extLst>
              <a:ext uri="{FF2B5EF4-FFF2-40B4-BE49-F238E27FC236}">
                <a16:creationId xmlns:a16="http://schemas.microsoft.com/office/drawing/2014/main" id="{AE6BBD19-D4BA-B159-AC95-F40CF9BC3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85205"/>
            <a:ext cx="1657571" cy="1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8820449" y="1362178"/>
            <a:ext cx="1534359" cy="4727012"/>
          </a:xfrm>
          <a:prstGeom prst="roundRect">
            <a:avLst/>
          </a:prstGeom>
          <a:noFill/>
          <a:ln w="57150">
            <a:solidFill>
              <a:srgbClr val="6D6F5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3.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3A24E9-421F-9290-B765-D6DED55939B2}"/>
              </a:ext>
            </a:extLst>
          </p:cNvPr>
          <p:cNvSpPr txBox="1"/>
          <p:nvPr/>
        </p:nvSpPr>
        <p:spPr>
          <a:xfrm>
            <a:off x="4738840" y="1474327"/>
            <a:ext cx="13680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4.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Deposito della proposta di Piano e del Rapporto Ambientale VAS</a:t>
            </a:r>
          </a:p>
          <a:p>
            <a:endParaRPr lang="it-IT" sz="1400" dirty="0">
              <a:solidFill>
                <a:srgbClr val="6D6F5C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89D00D-42C2-721D-AEDB-75C275C93C9E}"/>
              </a:ext>
            </a:extLst>
          </p:cNvPr>
          <p:cNvSpPr txBox="1"/>
          <p:nvPr/>
        </p:nvSpPr>
        <p:spPr>
          <a:xfrm>
            <a:off x="7530758" y="1474327"/>
            <a:ext cx="1368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6.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Adozione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Piano da parte del Consiglio Comunale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9C97502-3823-F4E9-5A84-A2664BF7DA42}"/>
              </a:ext>
            </a:extLst>
          </p:cNvPr>
          <p:cNvSpPr txBox="1"/>
          <p:nvPr/>
        </p:nvSpPr>
        <p:spPr>
          <a:xfrm>
            <a:off x="8926717" y="1474327"/>
            <a:ext cx="1368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7.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Pubblicazione e deposito del Piano.</a:t>
            </a:r>
          </a:p>
          <a:p>
            <a:r>
              <a:rPr lang="it-IT" sz="1400" dirty="0">
                <a:solidFill>
                  <a:srgbClr val="6D6F5C"/>
                </a:solidFill>
              </a:rPr>
              <a:t>Presentazione osservazioni (60 gg di tempo).</a:t>
            </a:r>
          </a:p>
          <a:p>
            <a:endParaRPr lang="it-IT" sz="1400" dirty="0">
              <a:solidFill>
                <a:srgbClr val="6D6F5C"/>
              </a:solidFill>
            </a:endParaRPr>
          </a:p>
          <a:p>
            <a:r>
              <a:rPr lang="it-IT" sz="1400" dirty="0">
                <a:solidFill>
                  <a:srgbClr val="6D6F5C"/>
                </a:solidFill>
              </a:rPr>
              <a:t>Espressione parere Provinciale e Regionale di compatibilità con PTCP e PTR</a:t>
            </a:r>
          </a:p>
          <a:p>
            <a:r>
              <a:rPr lang="it-IT" sz="1400" dirty="0">
                <a:solidFill>
                  <a:srgbClr val="6D6F5C"/>
                </a:solidFill>
              </a:rPr>
              <a:t>(120 gg di tempo)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3230AE-C92D-0093-4F66-09EAA1E751D3}"/>
              </a:ext>
            </a:extLst>
          </p:cNvPr>
          <p:cNvSpPr txBox="1"/>
          <p:nvPr/>
        </p:nvSpPr>
        <p:spPr>
          <a:xfrm>
            <a:off x="6134799" y="1474327"/>
            <a:ext cx="1368000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5.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Acquisizione 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parere degli enti competenti in materia ambientale;</a:t>
            </a:r>
          </a:p>
          <a:p>
            <a:endParaRPr lang="it-IT" sz="1400" dirty="0">
              <a:solidFill>
                <a:srgbClr val="6D6F5C"/>
              </a:solidFill>
            </a:endParaRPr>
          </a:p>
          <a:p>
            <a:r>
              <a:rPr lang="it-IT" sz="1400" dirty="0">
                <a:solidFill>
                  <a:srgbClr val="6D6F5C"/>
                </a:solidFill>
              </a:rPr>
              <a:t>Acquisizione del parere delle parti economiche e sociali; conclusione processo di VAS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59551A2-A8DE-1BDE-FFF8-CEE5B83303D4}"/>
              </a:ext>
            </a:extLst>
          </p:cNvPr>
          <p:cNvCxnSpPr>
            <a:cxnSpLocks/>
          </p:cNvCxnSpPr>
          <p:nvPr/>
        </p:nvCxnSpPr>
        <p:spPr>
          <a:xfrm>
            <a:off x="7767486" y="1008000"/>
            <a:ext cx="1329861" cy="0"/>
          </a:xfrm>
          <a:prstGeom prst="line">
            <a:avLst/>
          </a:prstGeom>
          <a:ln w="76200">
            <a:solidFill>
              <a:srgbClr val="8F955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EA086F4-3FE2-23C5-CAF9-C2DC82C9BDF8}"/>
              </a:ext>
            </a:extLst>
          </p:cNvPr>
          <p:cNvCxnSpPr>
            <a:cxnSpLocks/>
          </p:cNvCxnSpPr>
          <p:nvPr/>
        </p:nvCxnSpPr>
        <p:spPr>
          <a:xfrm>
            <a:off x="3480318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0612706-BC83-ADEE-1E44-57CE1897F004}"/>
              </a:ext>
            </a:extLst>
          </p:cNvPr>
          <p:cNvCxnSpPr>
            <a:cxnSpLocks/>
          </p:cNvCxnSpPr>
          <p:nvPr/>
        </p:nvCxnSpPr>
        <p:spPr>
          <a:xfrm>
            <a:off x="6288833" y="1008000"/>
            <a:ext cx="1468818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1565180-DD72-C837-E284-4C693919EE4C}"/>
              </a:ext>
            </a:extLst>
          </p:cNvPr>
          <p:cNvCxnSpPr>
            <a:cxnSpLocks/>
          </p:cNvCxnSpPr>
          <p:nvPr/>
        </p:nvCxnSpPr>
        <p:spPr>
          <a:xfrm flipV="1">
            <a:off x="4851918" y="1008000"/>
            <a:ext cx="1436915" cy="3404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00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10322677" y="1362178"/>
            <a:ext cx="1534359" cy="4727012"/>
          </a:xfrm>
          <a:prstGeom prst="roundRect">
            <a:avLst/>
          </a:prstGeom>
          <a:noFill/>
          <a:ln w="57150">
            <a:solidFill>
              <a:srgbClr val="6D6F5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3.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3A24E9-421F-9290-B765-D6DED55939B2}"/>
              </a:ext>
            </a:extLst>
          </p:cNvPr>
          <p:cNvSpPr txBox="1"/>
          <p:nvPr/>
        </p:nvSpPr>
        <p:spPr>
          <a:xfrm>
            <a:off x="4738840" y="1474327"/>
            <a:ext cx="13680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4.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Deposito della proposta di Piano e del Rapporto Ambientale VAS</a:t>
            </a:r>
          </a:p>
          <a:p>
            <a:endParaRPr lang="it-IT" sz="1400" dirty="0">
              <a:solidFill>
                <a:srgbClr val="6D6F5C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89D00D-42C2-721D-AEDB-75C275C93C9E}"/>
              </a:ext>
            </a:extLst>
          </p:cNvPr>
          <p:cNvSpPr txBox="1"/>
          <p:nvPr/>
        </p:nvSpPr>
        <p:spPr>
          <a:xfrm>
            <a:off x="7530758" y="1474327"/>
            <a:ext cx="1368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6.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Adozione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Piano da parte del Consiglio Comunale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9CD01B-6B60-0A3A-7358-EC86146EBFEB}"/>
              </a:ext>
            </a:extLst>
          </p:cNvPr>
          <p:cNvSpPr txBox="1"/>
          <p:nvPr/>
        </p:nvSpPr>
        <p:spPr>
          <a:xfrm>
            <a:off x="10322676" y="1474327"/>
            <a:ext cx="158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8.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Controdeduzione alle osservazioni e approvazione definitiva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Piano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9C97502-3823-F4E9-5A84-A2664BF7DA42}"/>
              </a:ext>
            </a:extLst>
          </p:cNvPr>
          <p:cNvSpPr txBox="1"/>
          <p:nvPr/>
        </p:nvSpPr>
        <p:spPr>
          <a:xfrm>
            <a:off x="8926717" y="1474327"/>
            <a:ext cx="1368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7.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Pubblicazione e deposito del Piano.</a:t>
            </a:r>
          </a:p>
          <a:p>
            <a:r>
              <a:rPr lang="it-IT" sz="1400" dirty="0">
                <a:solidFill>
                  <a:srgbClr val="6D6F5C"/>
                </a:solidFill>
              </a:rPr>
              <a:t>Presentazione osservazioni (60 gg di tempo).</a:t>
            </a:r>
          </a:p>
          <a:p>
            <a:endParaRPr lang="it-IT" sz="1400" dirty="0">
              <a:solidFill>
                <a:srgbClr val="6D6F5C"/>
              </a:solidFill>
            </a:endParaRPr>
          </a:p>
          <a:p>
            <a:r>
              <a:rPr lang="it-IT" sz="1400" dirty="0">
                <a:solidFill>
                  <a:srgbClr val="6D6F5C"/>
                </a:solidFill>
              </a:rPr>
              <a:t>Espressione parere Provinciale e Regionale di compatibilità con PTCP e PTR</a:t>
            </a:r>
          </a:p>
          <a:p>
            <a:r>
              <a:rPr lang="it-IT" sz="1400" dirty="0">
                <a:solidFill>
                  <a:srgbClr val="6D6F5C"/>
                </a:solidFill>
              </a:rPr>
              <a:t>(120 gg di tempo)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3230AE-C92D-0093-4F66-09EAA1E751D3}"/>
              </a:ext>
            </a:extLst>
          </p:cNvPr>
          <p:cNvSpPr txBox="1"/>
          <p:nvPr/>
        </p:nvSpPr>
        <p:spPr>
          <a:xfrm>
            <a:off x="6134799" y="1474327"/>
            <a:ext cx="1368000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5.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Acquisizione 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parere degli enti competenti in materia ambientale;</a:t>
            </a:r>
          </a:p>
          <a:p>
            <a:endParaRPr lang="it-IT" sz="1400" dirty="0">
              <a:solidFill>
                <a:srgbClr val="6D6F5C"/>
              </a:solidFill>
            </a:endParaRPr>
          </a:p>
          <a:p>
            <a:r>
              <a:rPr lang="it-IT" sz="1400" dirty="0">
                <a:solidFill>
                  <a:srgbClr val="6D6F5C"/>
                </a:solidFill>
              </a:rPr>
              <a:t>Acquisizione del parere delle parti economiche e sociali; conclusione processo di VAS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59551A2-A8DE-1BDE-FFF8-CEE5B83303D4}"/>
              </a:ext>
            </a:extLst>
          </p:cNvPr>
          <p:cNvCxnSpPr>
            <a:cxnSpLocks/>
          </p:cNvCxnSpPr>
          <p:nvPr/>
        </p:nvCxnSpPr>
        <p:spPr>
          <a:xfrm>
            <a:off x="7767486" y="1008000"/>
            <a:ext cx="1329861" cy="0"/>
          </a:xfrm>
          <a:prstGeom prst="line">
            <a:avLst/>
          </a:prstGeom>
          <a:ln w="76200">
            <a:solidFill>
              <a:srgbClr val="8F955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AB76A03-D49B-E42F-8C46-E9E1AD706D70}"/>
              </a:ext>
            </a:extLst>
          </p:cNvPr>
          <p:cNvCxnSpPr>
            <a:cxnSpLocks/>
          </p:cNvCxnSpPr>
          <p:nvPr/>
        </p:nvCxnSpPr>
        <p:spPr>
          <a:xfrm>
            <a:off x="9097347" y="1008000"/>
            <a:ext cx="1315616" cy="0"/>
          </a:xfrm>
          <a:prstGeom prst="line">
            <a:avLst/>
          </a:prstGeom>
          <a:ln w="76200">
            <a:solidFill>
              <a:srgbClr val="8F955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EA086F4-3FE2-23C5-CAF9-C2DC82C9BDF8}"/>
              </a:ext>
            </a:extLst>
          </p:cNvPr>
          <p:cNvCxnSpPr>
            <a:cxnSpLocks/>
          </p:cNvCxnSpPr>
          <p:nvPr/>
        </p:nvCxnSpPr>
        <p:spPr>
          <a:xfrm>
            <a:off x="3480318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0612706-BC83-ADEE-1E44-57CE1897F004}"/>
              </a:ext>
            </a:extLst>
          </p:cNvPr>
          <p:cNvCxnSpPr>
            <a:cxnSpLocks/>
          </p:cNvCxnSpPr>
          <p:nvPr/>
        </p:nvCxnSpPr>
        <p:spPr>
          <a:xfrm>
            <a:off x="6288833" y="1008000"/>
            <a:ext cx="1468818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1565180-DD72-C837-E284-4C693919EE4C}"/>
              </a:ext>
            </a:extLst>
          </p:cNvPr>
          <p:cNvCxnSpPr>
            <a:cxnSpLocks/>
          </p:cNvCxnSpPr>
          <p:nvPr/>
        </p:nvCxnSpPr>
        <p:spPr>
          <a:xfrm flipV="1">
            <a:off x="4851918" y="1008000"/>
            <a:ext cx="1436915" cy="3404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30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770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PRINCIPALI OBIETTIVI DI PIANO</a:t>
            </a:r>
          </a:p>
        </p:txBody>
      </p:sp>
      <p:pic>
        <p:nvPicPr>
          <p:cNvPr id="9" name="I. EDIFICATO" descr="Immagine che contiene oscurità, nero, rosso, notte&#10;&#10;Descrizione generata automaticamente">
            <a:extLst>
              <a:ext uri="{FF2B5EF4-FFF2-40B4-BE49-F238E27FC236}">
                <a16:creationId xmlns:a16="http://schemas.microsoft.com/office/drawing/2014/main" id="{90F35423-E86E-1908-3D77-104E9BB396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. AR RIG" descr="Immagine che contiene oscurità, nero, notte&#10;&#10;Descrizione generata automaticamente">
            <a:extLst>
              <a:ext uri="{FF2B5EF4-FFF2-40B4-BE49-F238E27FC236}">
                <a16:creationId xmlns:a16="http://schemas.microsoft.com/office/drawing/2014/main" id="{C7EAEA49-7388-34AC-A10C-E06B781B7D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4" name="I. ADDA CORRIDOIO">
            <a:extLst>
              <a:ext uri="{FF2B5EF4-FFF2-40B4-BE49-F238E27FC236}">
                <a16:creationId xmlns:a16="http://schemas.microsoft.com/office/drawing/2014/main" id="{FD2AFB29-96EB-B2C0-EE38-5A5744DEB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. AGRICOLO" descr="Immagine che contiene silhouette&#10;&#10;Descrizione generata automaticamente con attendibilità media">
            <a:extLst>
              <a:ext uri="{FF2B5EF4-FFF2-40B4-BE49-F238E27FC236}">
                <a16:creationId xmlns:a16="http://schemas.microsoft.com/office/drawing/2014/main" id="{A731EC08-FEC7-D3F4-21D7-2A4D0E08A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. ZENDER CORRIDOIO">
            <a:extLst>
              <a:ext uri="{FF2B5EF4-FFF2-40B4-BE49-F238E27FC236}">
                <a16:creationId xmlns:a16="http://schemas.microsoft.com/office/drawing/2014/main" id="{2005694D-829E-C11A-AD7A-80049FC10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pic>
        <p:nvPicPr>
          <p:cNvPr id="11" name="I. ZENDER FRECCIA">
            <a:extLst>
              <a:ext uri="{FF2B5EF4-FFF2-40B4-BE49-F238E27FC236}">
                <a16:creationId xmlns:a16="http://schemas.microsoft.com/office/drawing/2014/main" id="{2C31EC93-8996-9AA2-6FBA-F4D7B6FE0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-3"/>
            <a:ext cx="12191998" cy="6857999"/>
          </a:xfrm>
          <a:prstGeom prst="rect">
            <a:avLst/>
          </a:prstGeom>
        </p:spPr>
      </p:pic>
      <p:pic>
        <p:nvPicPr>
          <p:cNvPr id="34" name="I. CORRIDOI ECO ESTERNI">
            <a:extLst>
              <a:ext uri="{FF2B5EF4-FFF2-40B4-BE49-F238E27FC236}">
                <a16:creationId xmlns:a16="http://schemas.microsoft.com/office/drawing/2014/main" id="{D5D43CF0-9BCB-4797-5C58-4BD3C9C6E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I. CORRIDOI ECO INTERNI" descr="Immagine che contiene oscurità&#10;&#10;Descrizione generata automaticamente">
            <a:extLst>
              <a:ext uri="{FF2B5EF4-FFF2-40B4-BE49-F238E27FC236}">
                <a16:creationId xmlns:a16="http://schemas.microsoft.com/office/drawing/2014/main" id="{003A27A8-17B3-5504-0157-481FB4E0B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9" name="I. INDUSTRIALE" descr="Immagine che contiene Elementi grafici&#10;&#10;Descrizione generata automaticamente">
            <a:extLst>
              <a:ext uri="{FF2B5EF4-FFF2-40B4-BE49-F238E27FC236}">
                <a16:creationId xmlns:a16="http://schemas.microsoft.com/office/drawing/2014/main" id="{81A59C88-A96B-50F5-A9AC-3C82E3AE9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8" name="RIDUZIONE CONSUMO DI SUOLO">
            <a:extLst>
              <a:ext uri="{FF2B5EF4-FFF2-40B4-BE49-F238E27FC236}">
                <a16:creationId xmlns:a16="http://schemas.microsoft.com/office/drawing/2014/main" id="{6214CFAC-F3D7-DEDC-A6FE-D7FA613239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4963" y="848776"/>
            <a:ext cx="5255739" cy="584775"/>
            <a:chOff x="334963" y="848776"/>
            <a:chExt cx="5255739" cy="584775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4AF03224-E6F9-1FAE-0A84-C2E11C11DC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963" y="871163"/>
              <a:ext cx="5255739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3B3E479D-3BA0-8CD7-0981-328ED846D67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907" y="848776"/>
              <a:ext cx="39230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RIDUZIONE DEL CONSUMO DI SUOLO 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EA996C5-A037-98EC-94B4-43F5C68665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1446" y="998970"/>
              <a:ext cx="284386" cy="284386"/>
            </a:xfrm>
            <a:prstGeom prst="ellipse">
              <a:avLst/>
            </a:prstGeom>
            <a:solidFill>
              <a:srgbClr val="C31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1" name="RURALE">
            <a:extLst>
              <a:ext uri="{FF2B5EF4-FFF2-40B4-BE49-F238E27FC236}">
                <a16:creationId xmlns:a16="http://schemas.microsoft.com/office/drawing/2014/main" id="{E5BD0FF0-E19E-EADC-3060-AE10B0858E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6411" y="3177517"/>
            <a:ext cx="5255740" cy="584775"/>
            <a:chOff x="336411" y="3556636"/>
            <a:chExt cx="5255740" cy="584775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7EC5C74E-B6EF-5F2F-01AC-A8BCC632D7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411" y="3579023"/>
              <a:ext cx="5255740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FECEBE6-BCD5-3CEE-2809-32911EA2355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357" y="3556636"/>
              <a:ext cx="412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SVILUPPO DEL TESSUTO RURALE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DA8E1A02-115C-5F9B-AADE-4DF9094B3CF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2895" y="3706830"/>
              <a:ext cx="284386" cy="284386"/>
            </a:xfrm>
            <a:prstGeom prst="ellipse">
              <a:avLst/>
            </a:prstGeom>
            <a:solidFill>
              <a:srgbClr val="FAC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2" name="ATTIVIT ECONOMICHE">
            <a:extLst>
              <a:ext uri="{FF2B5EF4-FFF2-40B4-BE49-F238E27FC236}">
                <a16:creationId xmlns:a16="http://schemas.microsoft.com/office/drawing/2014/main" id="{2756029A-CA95-A492-C33D-2AD428E1B2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4964" y="3953764"/>
            <a:ext cx="5236320" cy="584775"/>
            <a:chOff x="334964" y="4459256"/>
            <a:chExt cx="5236320" cy="584775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78A80775-1262-516B-03CB-42DCC7E9EB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964" y="4481643"/>
              <a:ext cx="5236320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D6686C0-BFF6-41D3-C6F3-891F1BB9F0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908" y="4459256"/>
              <a:ext cx="4549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SOSTEGNO ALLE ATTIVITÀ ECONOMICHE</a:t>
              </a: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E0EE095-177C-E93A-A37F-509857FD7D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2362" y="4609450"/>
              <a:ext cx="284386" cy="284386"/>
            </a:xfrm>
            <a:prstGeom prst="ellipse">
              <a:avLst/>
            </a:prstGeom>
            <a:solidFill>
              <a:srgbClr val="A72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A72E89"/>
                </a:solidFill>
              </a:endParaRPr>
            </a:p>
          </p:txBody>
        </p:sp>
      </p:grpSp>
      <p:grpSp>
        <p:nvGrpSpPr>
          <p:cNvPr id="50" name="ECOSISTEMI">
            <a:extLst>
              <a:ext uri="{FF2B5EF4-FFF2-40B4-BE49-F238E27FC236}">
                <a16:creationId xmlns:a16="http://schemas.microsoft.com/office/drawing/2014/main" id="{A653A27E-1A0D-F0D8-54A4-5C234F86FF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4962" y="2401270"/>
            <a:ext cx="5255740" cy="584775"/>
            <a:chOff x="334962" y="2654016"/>
            <a:chExt cx="5255740" cy="584775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3F70F3E6-7DCA-C19B-2249-48756AC01C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962" y="2676403"/>
              <a:ext cx="5255740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D90F4D3-7A3F-221B-1988-D27F85E347B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907" y="2654016"/>
              <a:ext cx="4437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VALORIZZAZIONE CONTESTI ECOSISTEMICI </a:t>
              </a:r>
              <a:endParaRPr lang="it-IT" sz="1600" b="1" spc="3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30955564-524C-682B-0B5C-009D89E866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1446" y="2804210"/>
              <a:ext cx="284386" cy="284386"/>
            </a:xfrm>
            <a:prstGeom prst="ellipse">
              <a:avLst/>
            </a:prstGeom>
            <a:solidFill>
              <a:srgbClr val="838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83865F"/>
                </a:solidFill>
              </a:endParaRPr>
            </a:p>
          </p:txBody>
        </p:sp>
      </p:grpSp>
      <p:grpSp>
        <p:nvGrpSpPr>
          <p:cNvPr id="49" name="RIGENERAZIONE">
            <a:extLst>
              <a:ext uri="{FF2B5EF4-FFF2-40B4-BE49-F238E27FC236}">
                <a16:creationId xmlns:a16="http://schemas.microsoft.com/office/drawing/2014/main" id="{6107E878-B54F-3D9B-2C9D-47BC729DCA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4963" y="1625023"/>
            <a:ext cx="5255740" cy="584775"/>
            <a:chOff x="334963" y="1751396"/>
            <a:chExt cx="5255740" cy="584775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8A471286-3A65-9306-453D-5343C7B623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963" y="1773783"/>
              <a:ext cx="5255740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7E732B9-878D-ECE9-A81C-26B2F5D30D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4149" y="1751396"/>
              <a:ext cx="4021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RIGENERAZIONE URBANA E TERITORIALE </a:t>
              </a:r>
              <a:endParaRPr lang="it-IT" sz="1600" b="1" spc="3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7AD27DD5-6F9F-7333-991A-C9F0668944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1446" y="1901590"/>
              <a:ext cx="284386" cy="284386"/>
            </a:xfrm>
            <a:prstGeom prst="ellipse">
              <a:avLst/>
            </a:prstGeom>
            <a:solidFill>
              <a:srgbClr val="F08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3865F"/>
                </a:solidFill>
              </a:endParaRPr>
            </a:p>
          </p:txBody>
        </p:sp>
      </p:grpSp>
      <p:grpSp>
        <p:nvGrpSpPr>
          <p:cNvPr id="53" name="NORMATIVA">
            <a:extLst>
              <a:ext uri="{FF2B5EF4-FFF2-40B4-BE49-F238E27FC236}">
                <a16:creationId xmlns:a16="http://schemas.microsoft.com/office/drawing/2014/main" id="{C83059D7-B4B5-22D4-5041-1F3DC260C2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4963" y="5506255"/>
            <a:ext cx="5259013" cy="584775"/>
            <a:chOff x="334963" y="5361874"/>
            <a:chExt cx="5259013" cy="584775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54F5F27A-F43D-115E-76D7-0EA53A2762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963" y="5384261"/>
              <a:ext cx="5257188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EE4BCBA-60E8-5642-A780-0D913C17EAF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907" y="5361874"/>
              <a:ext cx="47680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SEMPLIFICAZIONE NORMATIVA E PROCEDURALE</a:t>
              </a: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E1EB9117-C9AE-CCAB-2569-DD2605F9823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2362" y="5512068"/>
              <a:ext cx="284386" cy="284386"/>
            </a:xfrm>
            <a:prstGeom prst="ellipse">
              <a:avLst/>
            </a:prstGeom>
            <a:solidFill>
              <a:srgbClr val="97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A72E89"/>
                </a:solidFill>
              </a:endParaRPr>
            </a:p>
          </p:txBody>
        </p:sp>
      </p:grpSp>
      <p:grpSp>
        <p:nvGrpSpPr>
          <p:cNvPr id="54" name="SERVIZI">
            <a:extLst>
              <a:ext uri="{FF2B5EF4-FFF2-40B4-BE49-F238E27FC236}">
                <a16:creationId xmlns:a16="http://schemas.microsoft.com/office/drawing/2014/main" id="{E9CD33B1-9854-933D-5C4A-042F737FC2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5831" y="4730011"/>
            <a:ext cx="5236321" cy="584775"/>
            <a:chOff x="355831" y="7324443"/>
            <a:chExt cx="5256724" cy="584775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30740E55-3E93-EA9E-DDA8-8B8FB7A174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831" y="7346830"/>
              <a:ext cx="5256723" cy="54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35838C84-A964-FF9D-576F-2ADDA497CFB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907" y="7324443"/>
              <a:ext cx="4786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spc="600" dirty="0">
                  <a:latin typeface="Roboto" panose="02000000000000000000" pitchFamily="2" charset="0"/>
                  <a:ea typeface="Roboto" panose="02000000000000000000" pitchFamily="2" charset="0"/>
                </a:rPr>
                <a:t>RIORGANIZZAZIONE DELLA CITTÀ PUBBLICA</a:t>
              </a: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8F7D449B-3F7C-AF68-9E52-F8682ED23A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3230" y="7474637"/>
              <a:ext cx="284386" cy="284386"/>
            </a:xfrm>
            <a:prstGeom prst="ellipse">
              <a:avLst/>
            </a:prstGeom>
            <a:solidFill>
              <a:srgbClr val="2D6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A72E89"/>
                </a:solidFill>
              </a:endParaRPr>
            </a:p>
          </p:txBody>
        </p:sp>
      </p:grpSp>
      <p:pic>
        <p:nvPicPr>
          <p:cNvPr id="26" name="I. ADDA FRECCIA" descr="Immagine che contiene nero, oscurità, arte&#10;&#10;Descrizione generata automaticamente">
            <a:extLst>
              <a:ext uri="{FF2B5EF4-FFF2-40B4-BE49-F238E27FC236}">
                <a16:creationId xmlns:a16="http://schemas.microsoft.com/office/drawing/2014/main" id="{1AE936BF-214C-8597-7B51-579E208D70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Ovale 40">
            <a:extLst>
              <a:ext uri="{FF2B5EF4-FFF2-40B4-BE49-F238E27FC236}">
                <a16:creationId xmlns:a16="http://schemas.microsoft.com/office/drawing/2014/main" id="{569B343D-5F95-EC2E-371A-9D9232893B18}"/>
              </a:ext>
            </a:extLst>
          </p:cNvPr>
          <p:cNvSpPr/>
          <p:nvPr/>
        </p:nvSpPr>
        <p:spPr>
          <a:xfrm>
            <a:off x="7727145" y="3976151"/>
            <a:ext cx="190484" cy="190484"/>
          </a:xfrm>
          <a:prstGeom prst="ellipse">
            <a:avLst/>
          </a:prstGeom>
          <a:solidFill>
            <a:srgbClr val="2D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E0212A9F-E60D-70D1-187F-EE9D832F7C25}"/>
              </a:ext>
            </a:extLst>
          </p:cNvPr>
          <p:cNvSpPr/>
          <p:nvPr/>
        </p:nvSpPr>
        <p:spPr>
          <a:xfrm>
            <a:off x="8037713" y="3499339"/>
            <a:ext cx="190484" cy="190484"/>
          </a:xfrm>
          <a:prstGeom prst="ellipse">
            <a:avLst/>
          </a:prstGeom>
          <a:solidFill>
            <a:srgbClr val="2D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485B31D9-44E0-E2B3-61E3-909BD0BB3A36}"/>
              </a:ext>
            </a:extLst>
          </p:cNvPr>
          <p:cNvSpPr/>
          <p:nvPr/>
        </p:nvSpPr>
        <p:spPr>
          <a:xfrm>
            <a:off x="7976495" y="4561914"/>
            <a:ext cx="190484" cy="190484"/>
          </a:xfrm>
          <a:prstGeom prst="ellipse">
            <a:avLst/>
          </a:prstGeom>
          <a:solidFill>
            <a:srgbClr val="2D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15519064-36B7-52D0-D441-321B7D05D15C}"/>
              </a:ext>
            </a:extLst>
          </p:cNvPr>
          <p:cNvSpPr/>
          <p:nvPr/>
        </p:nvSpPr>
        <p:spPr>
          <a:xfrm>
            <a:off x="8588712" y="3880909"/>
            <a:ext cx="190484" cy="190484"/>
          </a:xfrm>
          <a:prstGeom prst="ellipse">
            <a:avLst/>
          </a:prstGeom>
          <a:solidFill>
            <a:srgbClr val="2D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618FCFC1-BE76-AE86-15A7-5871B6A31866}"/>
              </a:ext>
            </a:extLst>
          </p:cNvPr>
          <p:cNvSpPr/>
          <p:nvPr/>
        </p:nvSpPr>
        <p:spPr>
          <a:xfrm>
            <a:off x="7863065" y="2918710"/>
            <a:ext cx="190484" cy="190484"/>
          </a:xfrm>
          <a:prstGeom prst="ellipse">
            <a:avLst/>
          </a:prstGeom>
          <a:solidFill>
            <a:srgbClr val="2D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088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3E479D-3BA0-8CD7-0981-328ED846D67B}"/>
              </a:ext>
            </a:extLst>
          </p:cNvPr>
          <p:cNvSpPr txBox="1">
            <a:spLocks/>
          </p:cNvSpPr>
          <p:nvPr/>
        </p:nvSpPr>
        <p:spPr>
          <a:xfrm>
            <a:off x="5672290" y="107297"/>
            <a:ext cx="3923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RIDUZIONE DEL CONSUMO DI SUOLO 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285DF45-BFF0-7AB0-CB4D-A09C09F3CFE8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C3603F-763C-2EEE-BBFB-04DAA6D31E68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98EEA12-9B97-2B1D-972F-5FC8F6B338D0}"/>
              </a:ext>
            </a:extLst>
          </p:cNvPr>
          <p:cNvSpPr txBox="1"/>
          <p:nvPr/>
        </p:nvSpPr>
        <p:spPr>
          <a:xfrm>
            <a:off x="335695" y="2458611"/>
            <a:ext cx="576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Migliorare la sostenibilità del Piano attraverso la riduzione dell’impermeabilizzazione dei suoli;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218ACF-BBAF-33D0-EBF5-57BE02950B7A}"/>
              </a:ext>
            </a:extLst>
          </p:cNvPr>
          <p:cNvSpPr txBox="1"/>
          <p:nvPr/>
        </p:nvSpPr>
        <p:spPr>
          <a:xfrm>
            <a:off x="7738926" y="1789666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CONTENERE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24C200E-7E17-94BD-7AC6-15EC42352626}"/>
              </a:ext>
            </a:extLst>
          </p:cNvPr>
          <p:cNvSpPr txBox="1"/>
          <p:nvPr/>
        </p:nvSpPr>
        <p:spPr>
          <a:xfrm>
            <a:off x="7738926" y="3228944"/>
            <a:ext cx="298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INCENTIVARE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4F7DA89-98B3-658B-F03A-04A1BB8E1B64}"/>
              </a:ext>
            </a:extLst>
          </p:cNvPr>
          <p:cNvSpPr txBox="1"/>
          <p:nvPr/>
        </p:nvSpPr>
        <p:spPr>
          <a:xfrm>
            <a:off x="7738926" y="4668222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RECUPERARE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2086A4-F29C-54B4-7E07-1D8EC1A8E22B}"/>
              </a:ext>
            </a:extLst>
          </p:cNvPr>
          <p:cNvSpPr txBox="1"/>
          <p:nvPr/>
        </p:nvSpPr>
        <p:spPr>
          <a:xfrm>
            <a:off x="335695" y="1538253"/>
            <a:ext cx="576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Preservare il territorio agricolo dalla pressione antropica;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E9166C-2888-49E0-EF57-6743DEAAD410}"/>
              </a:ext>
            </a:extLst>
          </p:cNvPr>
          <p:cNvSpPr txBox="1"/>
          <p:nvPr/>
        </p:nvSpPr>
        <p:spPr>
          <a:xfrm>
            <a:off x="335695" y="3932967"/>
            <a:ext cx="576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Garantire un uso corretto del suolo libero, evitando nuove compromissioni irreversibili;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C1F311-A38E-29B6-EA5F-9C267B15AEFD}"/>
              </a:ext>
            </a:extLst>
          </p:cNvPr>
          <p:cNvSpPr txBox="1"/>
          <p:nvPr/>
        </p:nvSpPr>
        <p:spPr>
          <a:xfrm>
            <a:off x="335695" y="5130325"/>
            <a:ext cx="576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Raggiungere gli obiettivi regionali e provinciali di riduzione degli Ambiti di Trasformazione su suolo libero del 25%</a:t>
            </a:r>
          </a:p>
        </p:txBody>
      </p:sp>
    </p:spTree>
    <p:extLst>
      <p:ext uri="{BB962C8B-B14F-4D97-AF65-F5344CB8AC3E}">
        <p14:creationId xmlns:p14="http://schemas.microsoft.com/office/powerpoint/2010/main" val="182290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/>
      <p:bldP spid="26" grpId="0"/>
      <p:bldP spid="27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oscurità, nero, notte&#10;&#10;Descrizione generata automaticamente">
            <a:extLst>
              <a:ext uri="{FF2B5EF4-FFF2-40B4-BE49-F238E27FC236}">
                <a16:creationId xmlns:a16="http://schemas.microsoft.com/office/drawing/2014/main" id="{C08CED9D-A492-39CD-4CFC-14D71E1B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6" name="NAF">
            <a:extLst>
              <a:ext uri="{FF2B5EF4-FFF2-40B4-BE49-F238E27FC236}">
                <a16:creationId xmlns:a16="http://schemas.microsoft.com/office/drawing/2014/main" id="{971EFCDA-1AAD-C4BA-DDDB-DCA9B0675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pic>
        <p:nvPicPr>
          <p:cNvPr id="7" name="AR-RIG">
            <a:extLst>
              <a:ext uri="{FF2B5EF4-FFF2-40B4-BE49-F238E27FC236}">
                <a16:creationId xmlns:a16="http://schemas.microsoft.com/office/drawing/2014/main" id="{4B34159D-ECCD-34BE-2C12-AC704291F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3E479D-3BA0-8CD7-0981-328ED846D67B}"/>
              </a:ext>
            </a:extLst>
          </p:cNvPr>
          <p:cNvSpPr txBox="1">
            <a:spLocks/>
          </p:cNvSpPr>
          <p:nvPr/>
        </p:nvSpPr>
        <p:spPr>
          <a:xfrm>
            <a:off x="5673815" y="92214"/>
            <a:ext cx="4283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RIDUZIONE DEL CONSUMO DI SUOLO 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</a:t>
            </a:r>
          </a:p>
          <a:p>
            <a:r>
              <a:rPr lang="it-IT" b="1" u="sng" spc="600">
                <a:solidFill>
                  <a:srgbClr val="C319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  <a:endParaRPr lang="it-IT" b="1" u="sng" spc="600" dirty="0">
              <a:solidFill>
                <a:srgbClr val="C3191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4DAACB-1E24-E5D7-62B2-E828B5A517CB}"/>
              </a:ext>
            </a:extLst>
          </p:cNvPr>
          <p:cNvSpPr txBox="1"/>
          <p:nvPr/>
        </p:nvSpPr>
        <p:spPr>
          <a:xfrm>
            <a:off x="334963" y="2859482"/>
            <a:ext cx="393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31919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Recupero e riuso del patrimonio edilizio e delle aree degradate o sottoutilizzate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46FBC52-2268-29C8-0348-0CDCCB027E84}"/>
              </a:ext>
            </a:extLst>
          </p:cNvPr>
          <p:cNvSpPr txBox="1"/>
          <p:nvPr/>
        </p:nvSpPr>
        <p:spPr>
          <a:xfrm>
            <a:off x="334963" y="1838047"/>
            <a:ext cx="406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31919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Recupero dei nuclei di antica formazione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955BDB-4E16-01DB-0CF8-AB0FBFDBDAD8}"/>
              </a:ext>
            </a:extLst>
          </p:cNvPr>
          <p:cNvSpPr txBox="1"/>
          <p:nvPr/>
        </p:nvSpPr>
        <p:spPr>
          <a:xfrm>
            <a:off x="334964" y="4434915"/>
            <a:ext cx="379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31919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Riduzione superficie ambiti di trasformazione su suolo libero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8B25A27-E3B4-E61F-EFCB-6BE9362DB08D}"/>
              </a:ext>
            </a:extLst>
          </p:cNvPr>
          <p:cNvSpPr/>
          <p:nvPr/>
        </p:nvSpPr>
        <p:spPr>
          <a:xfrm>
            <a:off x="7834802" y="3368542"/>
            <a:ext cx="180000" cy="180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87FCC0-B41E-15F5-DA14-94599B88EEFC}"/>
              </a:ext>
            </a:extLst>
          </p:cNvPr>
          <p:cNvSpPr/>
          <p:nvPr/>
        </p:nvSpPr>
        <p:spPr>
          <a:xfrm>
            <a:off x="8408042" y="3369646"/>
            <a:ext cx="180000" cy="180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5B5CDB3-B8B9-475C-9832-DD7E98FCB018}"/>
              </a:ext>
            </a:extLst>
          </p:cNvPr>
          <p:cNvSpPr/>
          <p:nvPr/>
        </p:nvSpPr>
        <p:spPr>
          <a:xfrm>
            <a:off x="7481073" y="3739031"/>
            <a:ext cx="180000" cy="180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57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  <p:bldP spid="13" grpId="0"/>
      <p:bldP spid="8" grpId="0" animBg="1"/>
      <p:bldP spid="9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2722" y="170879"/>
            <a:ext cx="644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RIGENERAZIONE URBANA </a:t>
            </a:r>
          </a:p>
          <a:p>
            <a:r>
              <a:rPr lang="it-IT" sz="16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TERRITORIALE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1CDFD2-A2DC-FDE6-C799-4361C46FC300}"/>
              </a:ext>
            </a:extLst>
          </p:cNvPr>
          <p:cNvSpPr txBox="1"/>
          <p:nvPr/>
        </p:nvSpPr>
        <p:spPr>
          <a:xfrm>
            <a:off x="7738926" y="1789666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RIQUALIFICARE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010314E-69B1-9BEF-A8B3-B0F97E06DB12}"/>
              </a:ext>
            </a:extLst>
          </p:cNvPr>
          <p:cNvSpPr txBox="1"/>
          <p:nvPr/>
        </p:nvSpPr>
        <p:spPr>
          <a:xfrm>
            <a:off x="7738926" y="322894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RIDISEGNARE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D6EA093-ED7B-9FFD-6DBD-CE3C83D6DE7A}"/>
              </a:ext>
            </a:extLst>
          </p:cNvPr>
          <p:cNvSpPr txBox="1"/>
          <p:nvPr/>
        </p:nvSpPr>
        <p:spPr>
          <a:xfrm>
            <a:off x="7738926" y="4668222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RIGENERARE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74A6D5-B00A-2DB0-61F0-1AFB58064752}"/>
              </a:ext>
            </a:extLst>
          </p:cNvPr>
          <p:cNvSpPr txBox="1"/>
          <p:nvPr/>
        </p:nvSpPr>
        <p:spPr>
          <a:xfrm>
            <a:off x="334963" y="1683168"/>
            <a:ext cx="5981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Recuperare il tessuto urbano dismesso, degradato e sottoutilizzato, per l’insediamento di nuove e moderne funzioni residenziali, del lavoro, dei servizi.</a:t>
            </a:r>
          </a:p>
          <a:p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Creare nuove reti verdi multifunzionali, per una riqualificazione urbana ecosostenibile ed ecocompatibile.</a:t>
            </a:r>
          </a:p>
          <a:p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Evitare la desertificazione urbana.</a:t>
            </a:r>
          </a:p>
        </p:txBody>
      </p:sp>
    </p:spTree>
    <p:extLst>
      <p:ext uri="{BB962C8B-B14F-4D97-AF65-F5344CB8AC3E}">
        <p14:creationId xmlns:p14="http://schemas.microsoft.com/office/powerpoint/2010/main" val="1702434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22" name="AR-RIG">
            <a:extLst>
              <a:ext uri="{FF2B5EF4-FFF2-40B4-BE49-F238E27FC236}">
                <a16:creationId xmlns:a16="http://schemas.microsoft.com/office/drawing/2014/main" id="{86022D1E-13A6-35CA-1D95-93D03B9EF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" y="1"/>
            <a:ext cx="12188950" cy="68579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21955" y="803320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</a:t>
            </a:r>
          </a:p>
          <a:p>
            <a:r>
              <a:rPr lang="it-IT" b="1" u="sng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2722" y="170879"/>
            <a:ext cx="644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RIGENERAZIONE URBANA </a:t>
            </a:r>
          </a:p>
          <a:p>
            <a:r>
              <a:rPr lang="it-IT" sz="1600" b="1" spc="600" dirty="0">
                <a:solidFill>
                  <a:srgbClr val="F0871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TERRITORIALE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3D1D4D-D7D5-AEEA-8A12-4FAEAC6CCA84}"/>
              </a:ext>
            </a:extLst>
          </p:cNvPr>
          <p:cNvSpPr txBox="1"/>
          <p:nvPr/>
        </p:nvSpPr>
        <p:spPr>
          <a:xfrm>
            <a:off x="321955" y="3314863"/>
            <a:ext cx="393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8714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Definizione delle politiche di recupero urbano e ridestinazione funzionale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BD6BAC-C958-A807-F7F1-3FB4BE9A83F3}"/>
              </a:ext>
            </a:extLst>
          </p:cNvPr>
          <p:cNvSpPr txBox="1"/>
          <p:nvPr/>
        </p:nvSpPr>
        <p:spPr>
          <a:xfrm>
            <a:off x="321956" y="1644106"/>
            <a:ext cx="3932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8714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Individuazione degli ambiti in cui avviare processi di rigenerazione urbana e territoriale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FA454F8-FFF2-43D5-5B89-34BD80CFBCBF}"/>
              </a:ext>
            </a:extLst>
          </p:cNvPr>
          <p:cNvSpPr txBox="1"/>
          <p:nvPr/>
        </p:nvSpPr>
        <p:spPr>
          <a:xfrm>
            <a:off x="252502" y="4808184"/>
            <a:ext cx="466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8714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Riconoscimento di specifici incentivi economici e procedurali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E52AD4C-E711-83AC-7C0D-DCE7B47B7D44}"/>
              </a:ext>
            </a:extLst>
          </p:cNvPr>
          <p:cNvSpPr/>
          <p:nvPr/>
        </p:nvSpPr>
        <p:spPr>
          <a:xfrm>
            <a:off x="7770923" y="3314863"/>
            <a:ext cx="288000" cy="288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3036578-35FB-D324-48AA-0201EBC62591}"/>
              </a:ext>
            </a:extLst>
          </p:cNvPr>
          <p:cNvSpPr/>
          <p:nvPr/>
        </p:nvSpPr>
        <p:spPr>
          <a:xfrm>
            <a:off x="8353629" y="3314863"/>
            <a:ext cx="288000" cy="288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E0CF68E-F275-35D5-76B4-AE2643B08ED5}"/>
              </a:ext>
            </a:extLst>
          </p:cNvPr>
          <p:cNvSpPr/>
          <p:nvPr/>
        </p:nvSpPr>
        <p:spPr>
          <a:xfrm>
            <a:off x="7435625" y="3648637"/>
            <a:ext cx="288000" cy="288000"/>
          </a:xfrm>
          <a:prstGeom prst="ellipse">
            <a:avLst/>
          </a:prstGeom>
          <a:solidFill>
            <a:srgbClr val="FAC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37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25" grpId="0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2722" y="170879"/>
            <a:ext cx="644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VALORIZZAZIONE </a:t>
            </a:r>
          </a:p>
          <a:p>
            <a:r>
              <a:rPr lang="it-IT" sz="1600" b="1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DEI CONTESTI ECOSISTEMICI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8D6FC6-7AC0-78B0-ABAF-8B9D6528C483}"/>
              </a:ext>
            </a:extLst>
          </p:cNvPr>
          <p:cNvSpPr txBox="1"/>
          <p:nvPr/>
        </p:nvSpPr>
        <p:spPr>
          <a:xfrm>
            <a:off x="324999" y="1573744"/>
            <a:ext cx="47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Individuare i principali sistemi ambientali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46EA01-1FED-1084-4AF7-DDB16CD60B08}"/>
              </a:ext>
            </a:extLst>
          </p:cNvPr>
          <p:cNvSpPr txBox="1"/>
          <p:nvPr/>
        </p:nvSpPr>
        <p:spPr>
          <a:xfrm>
            <a:off x="7624177" y="1758888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83865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CONOSCERE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247FF7-2FF1-E27A-43C8-97FF9FB71B9F}"/>
              </a:ext>
            </a:extLst>
          </p:cNvPr>
          <p:cNvSpPr txBox="1"/>
          <p:nvPr/>
        </p:nvSpPr>
        <p:spPr>
          <a:xfrm>
            <a:off x="7624177" y="4812409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83865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MITIGARE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D5D13C-B43B-D5E3-254D-ABE5A7CA2856}"/>
              </a:ext>
            </a:extLst>
          </p:cNvPr>
          <p:cNvSpPr txBox="1"/>
          <p:nvPr/>
        </p:nvSpPr>
        <p:spPr>
          <a:xfrm>
            <a:off x="7624177" y="3291399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83865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DIFENDERE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85B9B-2E35-8251-186F-25FCC854F8F2}"/>
              </a:ext>
            </a:extLst>
          </p:cNvPr>
          <p:cNvSpPr txBox="1"/>
          <p:nvPr/>
        </p:nvSpPr>
        <p:spPr>
          <a:xfrm>
            <a:off x="325000" y="2489801"/>
            <a:ext cx="473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Tutelare gli ecosistemi naturali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3DA978-F8EC-850E-6A55-CFBD10130982}"/>
              </a:ext>
            </a:extLst>
          </p:cNvPr>
          <p:cNvSpPr txBox="1"/>
          <p:nvPr/>
        </p:nvSpPr>
        <p:spPr>
          <a:xfrm>
            <a:off x="325001" y="3128859"/>
            <a:ext cx="47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Recuperare le aree degradate dismesse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50437F2-6214-03C4-7CC8-43AC94F50B75}"/>
              </a:ext>
            </a:extLst>
          </p:cNvPr>
          <p:cNvSpPr txBox="1"/>
          <p:nvPr/>
        </p:nvSpPr>
        <p:spPr>
          <a:xfrm>
            <a:off x="325002" y="4044916"/>
            <a:ext cx="47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Valorizzare le emergenze storico architettoniche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C5EC839-CAF7-27D7-0CB9-9C2F430437F2}"/>
              </a:ext>
            </a:extLst>
          </p:cNvPr>
          <p:cNvSpPr txBox="1"/>
          <p:nvPr/>
        </p:nvSpPr>
        <p:spPr>
          <a:xfrm>
            <a:off x="334962" y="4960971"/>
            <a:ext cx="4738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Migliorare la resilienza ai fenomeni di dissesto idrogeologico</a:t>
            </a:r>
          </a:p>
        </p:txBody>
      </p:sp>
    </p:spTree>
    <p:extLst>
      <p:ext uri="{BB962C8B-B14F-4D97-AF65-F5344CB8AC3E}">
        <p14:creationId xmlns:p14="http://schemas.microsoft.com/office/powerpoint/2010/main" val="1241296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3" grpId="0"/>
      <p:bldP spid="15" grpId="0"/>
      <p:bldP spid="17" grpId="0"/>
      <p:bldP spid="18" grpId="0"/>
      <p:bldP spid="9" grpId="0"/>
      <p:bldP spid="10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. NAF">
            <a:extLst>
              <a:ext uri="{FF2B5EF4-FFF2-40B4-BE49-F238E27FC236}">
                <a16:creationId xmlns:a16="http://schemas.microsoft.com/office/drawing/2014/main" id="{4BFD558E-4D60-902B-6E20-D01BF169F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pic>
        <p:nvPicPr>
          <p:cNvPr id="8" name="I. COMPENSAZIONI">
            <a:extLst>
              <a:ext uri="{FF2B5EF4-FFF2-40B4-BE49-F238E27FC236}">
                <a16:creationId xmlns:a16="http://schemas.microsoft.com/office/drawing/2014/main" id="{A041553A-3C53-5C56-A5DD-9D8517C6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" name="PARCO ADDA NORD">
            <a:extLst>
              <a:ext uri="{FF2B5EF4-FFF2-40B4-BE49-F238E27FC236}">
                <a16:creationId xmlns:a16="http://schemas.microsoft.com/office/drawing/2014/main" id="{FEADFBF8-0331-0435-AAC8-57D22F6CDB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25" name="ADDA CORRIDOIO">
            <a:extLst>
              <a:ext uri="{FF2B5EF4-FFF2-40B4-BE49-F238E27FC236}">
                <a16:creationId xmlns:a16="http://schemas.microsoft.com/office/drawing/2014/main" id="{B69BBD4F-DFF4-EB8D-3EB4-4EFDABC8E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1" name="ADDA FRECCIA">
            <a:extLst>
              <a:ext uri="{FF2B5EF4-FFF2-40B4-BE49-F238E27FC236}">
                <a16:creationId xmlns:a16="http://schemas.microsoft.com/office/drawing/2014/main" id="{6F7A798F-3ECD-C806-17A9-CBEA730DB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4" name="ZENDER CORRIDOIO">
            <a:extLst>
              <a:ext uri="{FF2B5EF4-FFF2-40B4-BE49-F238E27FC236}">
                <a16:creationId xmlns:a16="http://schemas.microsoft.com/office/drawing/2014/main" id="{A542FF65-CED5-C6D8-D3C6-DAFA0151D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1998" cy="6857999"/>
          </a:xfrm>
          <a:prstGeom prst="rect">
            <a:avLst/>
          </a:prstGeom>
        </p:spPr>
      </p:pic>
      <p:pic>
        <p:nvPicPr>
          <p:cNvPr id="6" name="ZENDER FRECCIA">
            <a:extLst>
              <a:ext uri="{FF2B5EF4-FFF2-40B4-BE49-F238E27FC236}">
                <a16:creationId xmlns:a16="http://schemas.microsoft.com/office/drawing/2014/main" id="{C6D33024-4296-0B61-165C-B3FE68ACF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6" y="-2"/>
            <a:ext cx="12191996" cy="6857998"/>
          </a:xfrm>
          <a:prstGeom prst="rect">
            <a:avLst/>
          </a:prstGeom>
        </p:spPr>
      </p:pic>
      <p:pic>
        <p:nvPicPr>
          <p:cNvPr id="26" name="CORRIDOI ECOLOGICI interni">
            <a:extLst>
              <a:ext uri="{FF2B5EF4-FFF2-40B4-BE49-F238E27FC236}">
                <a16:creationId xmlns:a16="http://schemas.microsoft.com/office/drawing/2014/main" id="{D7DBD11A-0DB9-C109-AAA7-AA21C355F63C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pic>
        <p:nvPicPr>
          <p:cNvPr id="27" name="CORRIDOI ECOLOGICI esterni">
            <a:extLst>
              <a:ext uri="{FF2B5EF4-FFF2-40B4-BE49-F238E27FC236}">
                <a16:creationId xmlns:a16="http://schemas.microsoft.com/office/drawing/2014/main" id="{B98D197B-D7B3-2520-B163-3B8EC082EB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23" name="VASCHE LAMINAZIONE">
            <a:extLst>
              <a:ext uri="{FF2B5EF4-FFF2-40B4-BE49-F238E27FC236}">
                <a16:creationId xmlns:a16="http://schemas.microsoft.com/office/drawing/2014/main" id="{5C147EDF-C304-1D47-A102-4132CCFDD6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pic>
        <p:nvPicPr>
          <p:cNvPr id="33" name="EDIFICI STORICI">
            <a:extLst>
              <a:ext uri="{FF2B5EF4-FFF2-40B4-BE49-F238E27FC236}">
                <a16:creationId xmlns:a16="http://schemas.microsoft.com/office/drawing/2014/main" id="{6CAD823B-FBD2-2FAA-6911-FD9ABF21B8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9" name="TESTO 1">
            <a:extLst>
              <a:ext uri="{FF2B5EF4-FFF2-40B4-BE49-F238E27FC236}">
                <a16:creationId xmlns:a16="http://schemas.microsoft.com/office/drawing/2014/main" id="{E8704CBF-76B4-F83B-64D1-0F2A1DA3DF32}"/>
              </a:ext>
            </a:extLst>
          </p:cNvPr>
          <p:cNvSpPr txBox="1"/>
          <p:nvPr/>
        </p:nvSpPr>
        <p:spPr>
          <a:xfrm>
            <a:off x="330440" y="1463081"/>
            <a:ext cx="488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Salvaguardare il tessuto storico e gli edifici di valore testimoniale</a:t>
            </a:r>
          </a:p>
        </p:txBody>
      </p:sp>
      <p:sp>
        <p:nvSpPr>
          <p:cNvPr id="10" name="TESTO 2">
            <a:extLst>
              <a:ext uri="{FF2B5EF4-FFF2-40B4-BE49-F238E27FC236}">
                <a16:creationId xmlns:a16="http://schemas.microsoft.com/office/drawing/2014/main" id="{BE3C0107-DD52-C26B-B073-054A594DF556}"/>
              </a:ext>
            </a:extLst>
          </p:cNvPr>
          <p:cNvSpPr txBox="1"/>
          <p:nvPr/>
        </p:nvSpPr>
        <p:spPr>
          <a:xfrm>
            <a:off x="330441" y="2102834"/>
            <a:ext cx="461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Preservare la continuità territoriale degli areali ecologici in direzione est ovest</a:t>
            </a:r>
          </a:p>
        </p:txBody>
      </p:sp>
      <p:sp>
        <p:nvSpPr>
          <p:cNvPr id="18" name="TESTO 3">
            <a:extLst>
              <a:ext uri="{FF2B5EF4-FFF2-40B4-BE49-F238E27FC236}">
                <a16:creationId xmlns:a16="http://schemas.microsoft.com/office/drawing/2014/main" id="{29BF6DA2-0074-582D-8031-1FFAE863B37D}"/>
              </a:ext>
            </a:extLst>
          </p:cNvPr>
          <p:cNvSpPr txBox="1"/>
          <p:nvPr/>
        </p:nvSpPr>
        <p:spPr>
          <a:xfrm>
            <a:off x="330440" y="2988809"/>
            <a:ext cx="422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Potenziare i corridoi fluviali e torrentizi</a:t>
            </a:r>
          </a:p>
        </p:txBody>
      </p:sp>
      <p:sp>
        <p:nvSpPr>
          <p:cNvPr id="22" name="TESTO 4">
            <a:extLst>
              <a:ext uri="{FF2B5EF4-FFF2-40B4-BE49-F238E27FC236}">
                <a16:creationId xmlns:a16="http://schemas.microsoft.com/office/drawing/2014/main" id="{0509EBAB-93A9-26B3-0FB8-99E2E4A84145}"/>
              </a:ext>
            </a:extLst>
          </p:cNvPr>
          <p:cNvSpPr txBox="1"/>
          <p:nvPr/>
        </p:nvSpPr>
        <p:spPr>
          <a:xfrm>
            <a:off x="330441" y="3628562"/>
            <a:ext cx="330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Valorizzare le aree dei Parco Adda Nord</a:t>
            </a:r>
          </a:p>
        </p:txBody>
      </p:sp>
      <p:sp>
        <p:nvSpPr>
          <p:cNvPr id="15" name="TESTO 5">
            <a:extLst>
              <a:ext uri="{FF2B5EF4-FFF2-40B4-BE49-F238E27FC236}">
                <a16:creationId xmlns:a16="http://schemas.microsoft.com/office/drawing/2014/main" id="{4BD62366-69D7-39FD-5671-6FE6F15219CD}"/>
              </a:ext>
            </a:extLst>
          </p:cNvPr>
          <p:cNvSpPr txBox="1"/>
          <p:nvPr/>
        </p:nvSpPr>
        <p:spPr>
          <a:xfrm>
            <a:off x="330440" y="4268315"/>
            <a:ext cx="476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Garantire connessioni ecologiche interne al tessuto urbano</a:t>
            </a:r>
          </a:p>
        </p:txBody>
      </p:sp>
      <p:sp>
        <p:nvSpPr>
          <p:cNvPr id="19" name="TESTO 6">
            <a:extLst>
              <a:ext uri="{FF2B5EF4-FFF2-40B4-BE49-F238E27FC236}">
                <a16:creationId xmlns:a16="http://schemas.microsoft.com/office/drawing/2014/main" id="{B0BE7B09-B6D1-69A8-6266-8C456C285C37}"/>
              </a:ext>
            </a:extLst>
          </p:cNvPr>
          <p:cNvSpPr txBox="1"/>
          <p:nvPr/>
        </p:nvSpPr>
        <p:spPr>
          <a:xfrm>
            <a:off x="330440" y="4908068"/>
            <a:ext cx="432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Mitigare il rischio idraulico ed idrogeologico</a:t>
            </a:r>
          </a:p>
        </p:txBody>
      </p:sp>
      <p:sp>
        <p:nvSpPr>
          <p:cNvPr id="13" name="TESTO 7">
            <a:extLst>
              <a:ext uri="{FF2B5EF4-FFF2-40B4-BE49-F238E27FC236}">
                <a16:creationId xmlns:a16="http://schemas.microsoft.com/office/drawing/2014/main" id="{4DD5CC8D-0C61-DB5C-2076-0CA4F886E789}"/>
              </a:ext>
            </a:extLst>
          </p:cNvPr>
          <p:cNvSpPr txBox="1"/>
          <p:nvPr/>
        </p:nvSpPr>
        <p:spPr>
          <a:xfrm>
            <a:off x="330439" y="5547822"/>
            <a:ext cx="6364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3865F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Richiedere azioni di mitigazione a carico degli interventi a maggior impatto ambientale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13FFE52-879F-529C-0D8A-DB8FA9482987}"/>
              </a:ext>
            </a:extLst>
          </p:cNvPr>
          <p:cNvSpPr txBox="1"/>
          <p:nvPr/>
        </p:nvSpPr>
        <p:spPr>
          <a:xfrm>
            <a:off x="5545044" y="4140637"/>
            <a:ext cx="1509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3865F"/>
              </a:buClr>
            </a:pPr>
            <a:r>
              <a:rPr lang="it-IT" sz="1100" b="1" spc="300" dirty="0">
                <a:solidFill>
                  <a:srgbClr val="5B5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PARCO </a:t>
            </a:r>
          </a:p>
          <a:p>
            <a:pPr algn="ctr">
              <a:buClr>
                <a:srgbClr val="83865F"/>
              </a:buClr>
            </a:pPr>
            <a:r>
              <a:rPr lang="it-IT" sz="1100" b="1" spc="300" dirty="0">
                <a:solidFill>
                  <a:srgbClr val="5B5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ADDA NORD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</a:t>
            </a:r>
          </a:p>
          <a:p>
            <a:r>
              <a:rPr lang="it-IT" b="1" u="sng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2722" y="136633"/>
            <a:ext cx="644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VALORIZZAZIONE </a:t>
            </a:r>
          </a:p>
          <a:p>
            <a:r>
              <a:rPr lang="it-IT" sz="1600" b="1" spc="600" dirty="0">
                <a:solidFill>
                  <a:srgbClr val="7B7F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DEI CONTESTI ECOSISTEMICI </a:t>
            </a:r>
          </a:p>
        </p:txBody>
      </p:sp>
    </p:spTree>
    <p:extLst>
      <p:ext uri="{BB962C8B-B14F-4D97-AF65-F5344CB8AC3E}">
        <p14:creationId xmlns:p14="http://schemas.microsoft.com/office/powerpoint/2010/main" val="15520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22" grpId="0"/>
      <p:bldP spid="15" grpId="0"/>
      <p:bldP spid="19" grpId="0"/>
      <p:bldP spid="13" grpId="0"/>
      <p:bldP spid="3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FAC8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2722" y="170879"/>
            <a:ext cx="3661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FAC8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SVILUPPO DEL TESSUTO RURALE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94BF2A-F13C-F558-0AE6-C2E3063CEC47}"/>
              </a:ext>
            </a:extLst>
          </p:cNvPr>
          <p:cNvSpPr txBox="1"/>
          <p:nvPr/>
        </p:nvSpPr>
        <p:spPr>
          <a:xfrm>
            <a:off x="7671065" y="1799656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9BB0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TUTELARE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4B76C1-01D1-3DE2-BAE2-EDE8064A4C1D}"/>
              </a:ext>
            </a:extLst>
          </p:cNvPr>
          <p:cNvSpPr txBox="1"/>
          <p:nvPr/>
        </p:nvSpPr>
        <p:spPr>
          <a:xfrm>
            <a:off x="7671065" y="4733244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9BB0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IMPIEGARE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438E57-0585-52D2-C6A1-B71ACE3F1575}"/>
              </a:ext>
            </a:extLst>
          </p:cNvPr>
          <p:cNvSpPr txBox="1"/>
          <p:nvPr/>
        </p:nvSpPr>
        <p:spPr>
          <a:xfrm>
            <a:off x="7671065" y="32460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F9BB0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INTERPRETARE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9BDB041-A99A-F14C-90B5-E1253C49D346}"/>
              </a:ext>
            </a:extLst>
          </p:cNvPr>
          <p:cNvSpPr txBox="1"/>
          <p:nvPr/>
        </p:nvSpPr>
        <p:spPr>
          <a:xfrm>
            <a:off x="334962" y="1450677"/>
            <a:ext cx="57610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Il territorio rurale costituisce il 58% dell'interno territorio comunale e rappresenta un tessuto di valore</a:t>
            </a:r>
          </a:p>
          <a:p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economico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storico/testimoniale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paesistico/ambientale </a:t>
            </a:r>
          </a:p>
          <a:p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Lo strumento urbanistico, riconosce gli indirizzi e gli elementi prescrittivi della normativa sovraordinata e declina specifici obiettivi di tutela, valorizzazione ed incentivazione, attraverso puntuali strategie.</a:t>
            </a:r>
          </a:p>
        </p:txBody>
      </p:sp>
    </p:spTree>
    <p:extLst>
      <p:ext uri="{BB962C8B-B14F-4D97-AF65-F5344CB8AC3E}">
        <p14:creationId xmlns:p14="http://schemas.microsoft.com/office/powerpoint/2010/main" val="3798269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3" grpId="0"/>
      <p:bldP spid="15" grpId="0"/>
      <p:bldP spid="17" grpId="0"/>
      <p:bldP spid="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4362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CHE COS’È IL PGT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D2318A9-17B9-AC76-3DE4-9EC58EBCC129}"/>
              </a:ext>
            </a:extLst>
          </p:cNvPr>
          <p:cNvSpPr/>
          <p:nvPr/>
        </p:nvSpPr>
        <p:spPr>
          <a:xfrm>
            <a:off x="334963" y="1323975"/>
            <a:ext cx="11522075" cy="4768850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8DCA14-23A1-FFB9-329E-CCB0C2958ABA}"/>
              </a:ext>
            </a:extLst>
          </p:cNvPr>
          <p:cNvSpPr txBox="1"/>
          <p:nvPr/>
        </p:nvSpPr>
        <p:spPr>
          <a:xfrm>
            <a:off x="2970610" y="1062365"/>
            <a:ext cx="6323806" cy="523220"/>
          </a:xfrm>
          <a:prstGeom prst="rect">
            <a:avLst/>
          </a:prstGeom>
          <a:solidFill>
            <a:srgbClr val="EAEA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spc="300" dirty="0">
                <a:latin typeface="Roboto" panose="02000000000000000000" pitchFamily="2" charset="0"/>
                <a:ea typeface="Roboto" panose="02000000000000000000" pitchFamily="2" charset="0"/>
              </a:rPr>
              <a:t>Piano di </a:t>
            </a:r>
            <a:r>
              <a:rPr lang="it-IT" sz="2800" b="1" u="sng" spc="300" dirty="0">
                <a:latin typeface="Roboto" panose="02000000000000000000" pitchFamily="2" charset="0"/>
                <a:ea typeface="Roboto" panose="02000000000000000000" pitchFamily="2" charset="0"/>
              </a:rPr>
              <a:t>Governo</a:t>
            </a:r>
            <a:r>
              <a:rPr lang="it-IT" sz="2800" b="1" spc="300" dirty="0">
                <a:latin typeface="Roboto" panose="02000000000000000000" pitchFamily="2" charset="0"/>
                <a:ea typeface="Roboto" panose="02000000000000000000" pitchFamily="2" charset="0"/>
              </a:rPr>
              <a:t> del Territorio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8F11F4A-037F-C897-B1F0-01B3CAB67367}"/>
              </a:ext>
            </a:extLst>
          </p:cNvPr>
          <p:cNvSpPr/>
          <p:nvPr/>
        </p:nvSpPr>
        <p:spPr>
          <a:xfrm>
            <a:off x="880495" y="1970314"/>
            <a:ext cx="2767466" cy="1480457"/>
          </a:xfrm>
          <a:prstGeom prst="roundRect">
            <a:avLst/>
          </a:prstGeom>
          <a:solidFill>
            <a:srgbClr val="FAC832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4B4863-996D-CC9A-DD03-CEA7D83D23A8}"/>
              </a:ext>
            </a:extLst>
          </p:cNvPr>
          <p:cNvSpPr txBox="1"/>
          <p:nvPr/>
        </p:nvSpPr>
        <p:spPr>
          <a:xfrm>
            <a:off x="880495" y="2285831"/>
            <a:ext cx="276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300" dirty="0">
                <a:latin typeface="Roboto" panose="02000000000000000000" pitchFamily="2" charset="0"/>
                <a:ea typeface="Roboto" panose="02000000000000000000" pitchFamily="2" charset="0"/>
              </a:rPr>
              <a:t>Documento di Piano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6A23CE3-6395-9D43-D433-93C7C041631F}"/>
              </a:ext>
            </a:extLst>
          </p:cNvPr>
          <p:cNvCxnSpPr>
            <a:cxnSpLocks/>
          </p:cNvCxnSpPr>
          <p:nvPr/>
        </p:nvCxnSpPr>
        <p:spPr>
          <a:xfrm flipV="1">
            <a:off x="2264228" y="3547608"/>
            <a:ext cx="0" cy="37011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7479F0-473D-4FC6-75FE-7CDE7F271E8C}"/>
              </a:ext>
            </a:extLst>
          </p:cNvPr>
          <p:cNvSpPr txBox="1"/>
          <p:nvPr/>
        </p:nvSpPr>
        <p:spPr>
          <a:xfrm>
            <a:off x="652521" y="3965776"/>
            <a:ext cx="3223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Analisi preliminari</a:t>
            </a:r>
          </a:p>
          <a:p>
            <a:pPr algn="ctr"/>
            <a:endParaRPr lang="it-IT" sz="20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Indirizzi di piano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AF27678-C802-4EF5-73EF-3CE32E704F5A}"/>
              </a:ext>
            </a:extLst>
          </p:cNvPr>
          <p:cNvSpPr/>
          <p:nvPr/>
        </p:nvSpPr>
        <p:spPr>
          <a:xfrm>
            <a:off x="4675906" y="1970314"/>
            <a:ext cx="2767466" cy="1480457"/>
          </a:xfrm>
          <a:prstGeom prst="roundRect">
            <a:avLst/>
          </a:prstGeom>
          <a:solidFill>
            <a:srgbClr val="A7CEE3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24F738-3F0D-9077-1804-C2FAC0C3884D}"/>
              </a:ext>
            </a:extLst>
          </p:cNvPr>
          <p:cNvSpPr txBox="1"/>
          <p:nvPr/>
        </p:nvSpPr>
        <p:spPr>
          <a:xfrm>
            <a:off x="4675906" y="2285831"/>
            <a:ext cx="276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300" dirty="0">
                <a:latin typeface="Roboto" panose="02000000000000000000" pitchFamily="2" charset="0"/>
                <a:ea typeface="Roboto" panose="02000000000000000000" pitchFamily="2" charset="0"/>
              </a:rPr>
              <a:t>Piano dei Servizi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593DED3-7E48-AF90-98DC-ABE9BC3B113A}"/>
              </a:ext>
            </a:extLst>
          </p:cNvPr>
          <p:cNvCxnSpPr>
            <a:cxnSpLocks/>
          </p:cNvCxnSpPr>
          <p:nvPr/>
        </p:nvCxnSpPr>
        <p:spPr>
          <a:xfrm flipV="1">
            <a:off x="6059639" y="3547608"/>
            <a:ext cx="0" cy="37011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717E272-B321-CA84-BA72-25887EC19C77}"/>
              </a:ext>
            </a:extLst>
          </p:cNvPr>
          <p:cNvSpPr txBox="1"/>
          <p:nvPr/>
        </p:nvSpPr>
        <p:spPr>
          <a:xfrm>
            <a:off x="4447932" y="3965776"/>
            <a:ext cx="3223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La città </a:t>
            </a:r>
          </a:p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pubblica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0C7713F-3897-7BC3-92AB-6C9B4091289B}"/>
              </a:ext>
            </a:extLst>
          </p:cNvPr>
          <p:cNvSpPr/>
          <p:nvPr/>
        </p:nvSpPr>
        <p:spPr>
          <a:xfrm>
            <a:off x="8471317" y="1970314"/>
            <a:ext cx="2767466" cy="1480457"/>
          </a:xfrm>
          <a:prstGeom prst="roundRect">
            <a:avLst/>
          </a:prstGeom>
          <a:solidFill>
            <a:srgbClr val="CF4848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385329-51AD-EAE4-075C-0ED4A519F99D}"/>
              </a:ext>
            </a:extLst>
          </p:cNvPr>
          <p:cNvSpPr txBox="1"/>
          <p:nvPr/>
        </p:nvSpPr>
        <p:spPr>
          <a:xfrm>
            <a:off x="8471317" y="2285831"/>
            <a:ext cx="276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300" dirty="0">
                <a:latin typeface="Roboto" panose="02000000000000000000" pitchFamily="2" charset="0"/>
                <a:ea typeface="Roboto" panose="02000000000000000000" pitchFamily="2" charset="0"/>
              </a:rPr>
              <a:t>Piano delle Regole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5C50C70-C72F-0AAA-8357-8BD1101A4EDF}"/>
              </a:ext>
            </a:extLst>
          </p:cNvPr>
          <p:cNvCxnSpPr>
            <a:cxnSpLocks/>
          </p:cNvCxnSpPr>
          <p:nvPr/>
        </p:nvCxnSpPr>
        <p:spPr>
          <a:xfrm flipV="1">
            <a:off x="9855050" y="3547608"/>
            <a:ext cx="0" cy="37011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F3FD708-5B14-B9D1-450D-0B44AEFB8D71}"/>
              </a:ext>
            </a:extLst>
          </p:cNvPr>
          <p:cNvSpPr txBox="1"/>
          <p:nvPr/>
        </p:nvSpPr>
        <p:spPr>
          <a:xfrm>
            <a:off x="8243343" y="3965776"/>
            <a:ext cx="3223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La città </a:t>
            </a:r>
          </a:p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costruita</a:t>
            </a:r>
          </a:p>
        </p:txBody>
      </p:sp>
    </p:spTree>
    <p:extLst>
      <p:ext uri="{BB962C8B-B14F-4D97-AF65-F5344CB8AC3E}">
        <p14:creationId xmlns:p14="http://schemas.microsoft.com/office/powerpoint/2010/main" val="311190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 animBg="1"/>
      <p:bldP spid="6" grpId="0"/>
      <p:bldP spid="19" grpId="0"/>
      <p:bldP spid="7" grpId="0" animBg="1"/>
      <p:bldP spid="8" grpId="0"/>
      <p:bldP spid="22" grpId="0"/>
      <p:bldP spid="9" grpId="0" animBg="1"/>
      <p:bldP spid="1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27" name="AAS">
            <a:extLst>
              <a:ext uri="{FF2B5EF4-FFF2-40B4-BE49-F238E27FC236}">
                <a16:creationId xmlns:a16="http://schemas.microsoft.com/office/drawing/2014/main" id="{107ED061-9E7C-31E4-9828-6EE4B7516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" y="0"/>
            <a:ext cx="12188950" cy="6857999"/>
          </a:xfrm>
          <a:prstGeom prst="rect">
            <a:avLst/>
          </a:prstGeom>
        </p:spPr>
      </p:pic>
      <p:pic>
        <p:nvPicPr>
          <p:cNvPr id="6" name="Immagine 5" descr="Immagine che contiene oscurità, nero, silhouette, notte&#10;&#10;Descrizione generata automaticamente">
            <a:extLst>
              <a:ext uri="{FF2B5EF4-FFF2-40B4-BE49-F238E27FC236}">
                <a16:creationId xmlns:a16="http://schemas.microsoft.com/office/drawing/2014/main" id="{D30DDD91-426C-E499-6BA6-B51E25E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magine 7" descr="Immagine che contiene oscurità, nero, schermata&#10;&#10;Descrizione generata automaticamente">
            <a:extLst>
              <a:ext uri="{FF2B5EF4-FFF2-40B4-BE49-F238E27FC236}">
                <a16:creationId xmlns:a16="http://schemas.microsoft.com/office/drawing/2014/main" id="{FC38F8BE-B605-2D23-E498-DF200E70D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4" name="Immagine 13" descr="Immagine che contiene oscurità, schermata, nero, silhouette&#10;&#10;Descrizione generata automaticamente">
            <a:extLst>
              <a:ext uri="{FF2B5EF4-FFF2-40B4-BE49-F238E27FC236}">
                <a16:creationId xmlns:a16="http://schemas.microsoft.com/office/drawing/2014/main" id="{EE8B1D80-CA3D-0FB6-81F8-F266F5641D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1" name="EDIFICATO">
            <a:extLst>
              <a:ext uri="{FF2B5EF4-FFF2-40B4-BE49-F238E27FC236}">
                <a16:creationId xmlns:a16="http://schemas.microsoft.com/office/drawing/2014/main" id="{77E770EB-59B4-F810-DE89-30E6F1D2D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6" y="-2"/>
            <a:ext cx="12188948" cy="6857998"/>
          </a:xfrm>
          <a:prstGeom prst="rect">
            <a:avLst/>
          </a:prstGeom>
        </p:spPr>
      </p:pic>
      <p:pic>
        <p:nvPicPr>
          <p:cNvPr id="19" name="CONTENIMENTO EDIFICATO">
            <a:extLst>
              <a:ext uri="{FF2B5EF4-FFF2-40B4-BE49-F238E27FC236}">
                <a16:creationId xmlns:a16="http://schemas.microsoft.com/office/drawing/2014/main" id="{CC074D28-1CD5-4A42-6D36-E01AB331E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/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STO 1">
            <a:extLst>
              <a:ext uri="{FF2B5EF4-FFF2-40B4-BE49-F238E27FC236}">
                <a16:creationId xmlns:a16="http://schemas.microsoft.com/office/drawing/2014/main" id="{2984ED51-0F11-9F0D-4A68-8C222FF4E45A}"/>
              </a:ext>
            </a:extLst>
          </p:cNvPr>
          <p:cNvSpPr txBox="1"/>
          <p:nvPr/>
        </p:nvSpPr>
        <p:spPr>
          <a:xfrm>
            <a:off x="334963" y="1651982"/>
            <a:ext cx="3932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BB0B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Individuare gli Ambiti Agricoli di valore strategico</a:t>
            </a:r>
            <a:endParaRPr lang="it-IT" spc="300" dirty="0">
              <a:solidFill>
                <a:srgbClr val="C3191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STO 2">
            <a:extLst>
              <a:ext uri="{FF2B5EF4-FFF2-40B4-BE49-F238E27FC236}">
                <a16:creationId xmlns:a16="http://schemas.microsoft.com/office/drawing/2014/main" id="{1C59BBFC-59FE-B788-AB84-867697D8F4A3}"/>
              </a:ext>
            </a:extLst>
          </p:cNvPr>
          <p:cNvSpPr txBox="1"/>
          <p:nvPr/>
        </p:nvSpPr>
        <p:spPr>
          <a:xfrm>
            <a:off x="334963" y="2706630"/>
            <a:ext cx="393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BB0B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Limitare l’espansione urbana</a:t>
            </a:r>
            <a:endParaRPr lang="it-IT" spc="300" dirty="0">
              <a:solidFill>
                <a:srgbClr val="C3191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STO 3">
            <a:extLst>
              <a:ext uri="{FF2B5EF4-FFF2-40B4-BE49-F238E27FC236}">
                <a16:creationId xmlns:a16="http://schemas.microsoft.com/office/drawing/2014/main" id="{DB5BAC53-0333-43EC-F7B0-84718829DEE9}"/>
              </a:ext>
            </a:extLst>
          </p:cNvPr>
          <p:cNvSpPr txBox="1"/>
          <p:nvPr/>
        </p:nvSpPr>
        <p:spPr>
          <a:xfrm>
            <a:off x="334963" y="3755955"/>
            <a:ext cx="3932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BB0B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Incentivare il recupero degli edifici rurali dismessi</a:t>
            </a:r>
          </a:p>
        </p:txBody>
      </p:sp>
      <p:sp>
        <p:nvSpPr>
          <p:cNvPr id="17" name="TESTO 4">
            <a:extLst>
              <a:ext uri="{FF2B5EF4-FFF2-40B4-BE49-F238E27FC236}">
                <a16:creationId xmlns:a16="http://schemas.microsoft.com/office/drawing/2014/main" id="{FD56077E-DE89-3AB8-0E82-9B5B02540032}"/>
              </a:ext>
            </a:extLst>
          </p:cNvPr>
          <p:cNvSpPr txBox="1"/>
          <p:nvPr/>
        </p:nvSpPr>
        <p:spPr>
          <a:xfrm>
            <a:off x="252502" y="4882687"/>
            <a:ext cx="4705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BB0B"/>
              </a:buClr>
              <a:buFont typeface="Arial" panose="020B0604020202020204" pitchFamily="34" charset="0"/>
              <a:buChar char="•"/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Articolare l’attività agricola in funzione delle peculiarità del territorio.</a:t>
            </a:r>
            <a:endParaRPr lang="it-IT" spc="300" dirty="0">
              <a:solidFill>
                <a:srgbClr val="C3191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1FDDF8-DC72-2CDC-2FFA-BE31FBDABC2F}"/>
              </a:ext>
            </a:extLst>
          </p:cNvPr>
          <p:cNvSpPr txBox="1">
            <a:spLocks/>
          </p:cNvSpPr>
          <p:nvPr/>
        </p:nvSpPr>
        <p:spPr>
          <a:xfrm>
            <a:off x="5742722" y="170879"/>
            <a:ext cx="3661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FAC8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SVILUPPO DEL TESSUTO RURALE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FAC8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 </a:t>
            </a:r>
          </a:p>
          <a:p>
            <a:r>
              <a:rPr lang="it-IT" b="1" u="sng" spc="600" dirty="0">
                <a:solidFill>
                  <a:srgbClr val="FAC8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</p:spTree>
    <p:extLst>
      <p:ext uri="{BB962C8B-B14F-4D97-AF65-F5344CB8AC3E}">
        <p14:creationId xmlns:p14="http://schemas.microsoft.com/office/powerpoint/2010/main" val="334234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0" grpId="0"/>
      <p:bldP spid="1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9" name="TESTO 1">
            <a:extLst>
              <a:ext uri="{FF2B5EF4-FFF2-40B4-BE49-F238E27FC236}">
                <a16:creationId xmlns:a16="http://schemas.microsoft.com/office/drawing/2014/main" id="{E8704CBF-76B4-F83B-64D1-0F2A1DA3DF32}"/>
              </a:ext>
            </a:extLst>
          </p:cNvPr>
          <p:cNvSpPr txBox="1"/>
          <p:nvPr/>
        </p:nvSpPr>
        <p:spPr>
          <a:xfrm>
            <a:off x="334963" y="1518992"/>
            <a:ext cx="58189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3865F"/>
              </a:buClr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Sostenere il sistema economico esistente per garantire un adeguato livello occupazionale.</a:t>
            </a:r>
          </a:p>
          <a:p>
            <a:pPr>
              <a:buClr>
                <a:srgbClr val="83865F"/>
              </a:buClr>
            </a:pPr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Individuare strumenti operativi in grado di fornire processi di rinnovamento del sistema produttivo che possano garantire il necessario sostegno alle imprese.</a:t>
            </a:r>
          </a:p>
          <a:p>
            <a:pPr>
              <a:buClr>
                <a:srgbClr val="83865F"/>
              </a:buClr>
            </a:pPr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Creare nuove opportunità di sviluppo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3DF5FD-012B-8AD2-2213-4BEFC4BADE17}"/>
              </a:ext>
            </a:extLst>
          </p:cNvPr>
          <p:cNvSpPr txBox="1"/>
          <p:nvPr/>
        </p:nvSpPr>
        <p:spPr>
          <a:xfrm>
            <a:off x="7813332" y="1758888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SVILUPPARE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C40C1E-EFBD-1742-D146-FF07BE9DD749}"/>
              </a:ext>
            </a:extLst>
          </p:cNvPr>
          <p:cNvSpPr txBox="1"/>
          <p:nvPr/>
        </p:nvSpPr>
        <p:spPr>
          <a:xfrm>
            <a:off x="7813332" y="3198167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PROMUOVERE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58033D-B3E8-BDAA-71C7-D8F2B213423F}"/>
              </a:ext>
            </a:extLst>
          </p:cNvPr>
          <p:cNvSpPr txBox="1"/>
          <p:nvPr/>
        </p:nvSpPr>
        <p:spPr>
          <a:xfrm>
            <a:off x="7813332" y="4637445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GARANTIRE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679351-1691-9A60-B022-B5331265EB71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PRODUTTIVITÀ E ATTIVITÀ ECONOMICHE</a:t>
            </a:r>
          </a:p>
        </p:txBody>
      </p:sp>
    </p:spTree>
    <p:extLst>
      <p:ext uri="{BB962C8B-B14F-4D97-AF65-F5344CB8AC3E}">
        <p14:creationId xmlns:p14="http://schemas.microsoft.com/office/powerpoint/2010/main" val="308471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build="p"/>
      <p:bldP spid="13" grpId="0"/>
      <p:bldP spid="1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13" name="I. INDUSTRIALE">
            <a:extLst>
              <a:ext uri="{FF2B5EF4-FFF2-40B4-BE49-F238E27FC236}">
                <a16:creationId xmlns:a16="http://schemas.microsoft.com/office/drawing/2014/main" id="{52113F13-C894-F23C-A95E-E44B809A6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21" name="I. NAF">
            <a:extLst>
              <a:ext uri="{FF2B5EF4-FFF2-40B4-BE49-F238E27FC236}">
                <a16:creationId xmlns:a16="http://schemas.microsoft.com/office/drawing/2014/main" id="{7A6DF6F0-F2EC-432C-89F2-9284174558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pic>
        <p:nvPicPr>
          <p:cNvPr id="6" name="I. ATP PRODUTTIVE">
            <a:extLst>
              <a:ext uri="{FF2B5EF4-FFF2-40B4-BE49-F238E27FC236}">
                <a16:creationId xmlns:a16="http://schemas.microsoft.com/office/drawing/2014/main" id="{5EC10A4E-C536-3371-5A60-0A9179B75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17" name="I. COMMERCIALE">
            <a:extLst>
              <a:ext uri="{FF2B5EF4-FFF2-40B4-BE49-F238E27FC236}">
                <a16:creationId xmlns:a16="http://schemas.microsoft.com/office/drawing/2014/main" id="{5936D4BD-7FE4-BC72-D2BB-A9E616AFB7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pic>
        <p:nvPicPr>
          <p:cNvPr id="7" name="I. COMMERCIALE AREE" descr="Immagine che contiene oscurità, nero, notte&#10;&#10;Descrizione generata automaticamente">
            <a:extLst>
              <a:ext uri="{FF2B5EF4-FFF2-40B4-BE49-F238E27FC236}">
                <a16:creationId xmlns:a16="http://schemas.microsoft.com/office/drawing/2014/main" id="{722C7412-F38A-69A8-E20E-D4BC7F2C7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9" name="I. CONNESSIONI">
            <a:extLst>
              <a:ext uri="{FF2B5EF4-FFF2-40B4-BE49-F238E27FC236}">
                <a16:creationId xmlns:a16="http://schemas.microsoft.com/office/drawing/2014/main" id="{DBC7F19E-22A3-C0FB-4BD0-CEC395402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571E60-1D67-DA01-A91F-E0533AB324DC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PRODUTTIVITÀ E ATTIVITÀ ECONOMICHE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 </a:t>
            </a:r>
          </a:p>
          <a:p>
            <a:r>
              <a:rPr lang="it-IT" b="1" u="sng" spc="600" dirty="0">
                <a:solidFill>
                  <a:srgbClr val="A72E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  <p:sp>
        <p:nvSpPr>
          <p:cNvPr id="9" name="TESTO 3">
            <a:extLst>
              <a:ext uri="{FF2B5EF4-FFF2-40B4-BE49-F238E27FC236}">
                <a16:creationId xmlns:a16="http://schemas.microsoft.com/office/drawing/2014/main" id="{D8E7D57D-BBEB-49E4-AD06-3EB97D392DE8}"/>
              </a:ext>
            </a:extLst>
          </p:cNvPr>
          <p:cNvSpPr txBox="1">
            <a:spLocks/>
          </p:cNvSpPr>
          <p:nvPr/>
        </p:nvSpPr>
        <p:spPr>
          <a:xfrm>
            <a:off x="334963" y="4896884"/>
            <a:ext cx="450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72E89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Creare nuove possibilità di business attraverso la realizzazione delle previsioni produttive</a:t>
            </a:r>
          </a:p>
        </p:txBody>
      </p:sp>
      <p:sp>
        <p:nvSpPr>
          <p:cNvPr id="18" name="TESTO 2">
            <a:extLst>
              <a:ext uri="{FF2B5EF4-FFF2-40B4-BE49-F238E27FC236}">
                <a16:creationId xmlns:a16="http://schemas.microsoft.com/office/drawing/2014/main" id="{E02BAA2F-79EF-50A5-0EAC-9C2F94CB281F}"/>
              </a:ext>
            </a:extLst>
          </p:cNvPr>
          <p:cNvSpPr txBox="1"/>
          <p:nvPr/>
        </p:nvSpPr>
        <p:spPr>
          <a:xfrm>
            <a:off x="334963" y="3302635"/>
            <a:ext cx="450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72E89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Sostenere l'offerta commerciale esistente, con particolare riguardo al centro Storico</a:t>
            </a:r>
          </a:p>
        </p:txBody>
      </p:sp>
      <p:sp>
        <p:nvSpPr>
          <p:cNvPr id="10" name="TESTO 1">
            <a:extLst>
              <a:ext uri="{FF2B5EF4-FFF2-40B4-BE49-F238E27FC236}">
                <a16:creationId xmlns:a16="http://schemas.microsoft.com/office/drawing/2014/main" id="{BB6FC585-71DE-CB6B-3FAC-D27C64819C27}"/>
              </a:ext>
            </a:extLst>
          </p:cNvPr>
          <p:cNvSpPr txBox="1"/>
          <p:nvPr/>
        </p:nvSpPr>
        <p:spPr>
          <a:xfrm>
            <a:off x="334963" y="1838047"/>
            <a:ext cx="4421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72E89"/>
              </a:buClr>
              <a:buFont typeface="Arial" panose="020B0604020202020204" pitchFamily="34" charset="0"/>
              <a:buChar char="•"/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Ridefinire il quadro normativo degli ambiti produttivi per lo sviluppo di nuove attività</a:t>
            </a:r>
          </a:p>
        </p:txBody>
      </p:sp>
    </p:spTree>
    <p:extLst>
      <p:ext uri="{BB962C8B-B14F-4D97-AF65-F5344CB8AC3E}">
        <p14:creationId xmlns:p14="http://schemas.microsoft.com/office/powerpoint/2010/main" val="23913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37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OBIETTIVI GENERALI DI PIANO</a:t>
            </a:r>
          </a:p>
        </p:txBody>
      </p:sp>
      <p:sp>
        <p:nvSpPr>
          <p:cNvPr id="9" name="TESTO 1">
            <a:extLst>
              <a:ext uri="{FF2B5EF4-FFF2-40B4-BE49-F238E27FC236}">
                <a16:creationId xmlns:a16="http://schemas.microsoft.com/office/drawing/2014/main" id="{E8704CBF-76B4-F83B-64D1-0F2A1DA3DF32}"/>
              </a:ext>
            </a:extLst>
          </p:cNvPr>
          <p:cNvSpPr txBox="1"/>
          <p:nvPr/>
        </p:nvSpPr>
        <p:spPr>
          <a:xfrm>
            <a:off x="334963" y="1518992"/>
            <a:ext cx="58189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Rivalutare la funzione dei servizi esistenti</a:t>
            </a: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Ridisegnare il ruolo dei servizi in rapporto alle mutate esigenze della popolazione</a:t>
            </a: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Privilegiare la qualità rispetto alla quantità</a:t>
            </a: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Garantire la multifunzionalità degli spazi pubblici</a:t>
            </a: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Potenziare il sistema di mobilità dolce migliorando la connessione interna e la rete di interconnessione sovralocale</a:t>
            </a: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83865F"/>
              </a:buClr>
            </a:pPr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Qualificare il verde urbano e periurbano quale componente strutturale della rete verde e della rete ecologica</a:t>
            </a:r>
          </a:p>
          <a:p>
            <a:pPr>
              <a:buClr>
                <a:srgbClr val="83865F"/>
              </a:buClr>
            </a:pPr>
            <a:endParaRPr lang="it-IT" sz="1600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3DF5FD-012B-8AD2-2213-4BEFC4BADE17}"/>
              </a:ext>
            </a:extLst>
          </p:cNvPr>
          <p:cNvSpPr txBox="1"/>
          <p:nvPr/>
        </p:nvSpPr>
        <p:spPr>
          <a:xfrm>
            <a:off x="7813332" y="1758888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RIPENSARE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C40C1E-EFBD-1742-D146-FF07BE9DD749}"/>
              </a:ext>
            </a:extLst>
          </p:cNvPr>
          <p:cNvSpPr txBox="1"/>
          <p:nvPr/>
        </p:nvSpPr>
        <p:spPr>
          <a:xfrm>
            <a:off x="7813332" y="3198167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SOSTENERE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58033D-B3E8-BDAA-71C7-D8F2B213423F}"/>
              </a:ext>
            </a:extLst>
          </p:cNvPr>
          <p:cNvSpPr txBox="1"/>
          <p:nvPr/>
        </p:nvSpPr>
        <p:spPr>
          <a:xfrm>
            <a:off x="7813332" y="4637445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ACCRESCERE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679351-1691-9A60-B022-B5331265EB71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RIORGANIZZAZIONE DELLA CITTÀ PUBBLICA</a:t>
            </a:r>
          </a:p>
        </p:txBody>
      </p:sp>
    </p:spTree>
    <p:extLst>
      <p:ext uri="{BB962C8B-B14F-4D97-AF65-F5344CB8AC3E}">
        <p14:creationId xmlns:p14="http://schemas.microsoft.com/office/powerpoint/2010/main" val="550791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uiExpand="1" build="p"/>
      <p:bldP spid="13" grpId="0"/>
      <p:bldP spid="15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25" name="I. CAVA" descr="Immagine che contiene oscurità&#10;&#10;Descrizione generata automaticamente">
            <a:extLst>
              <a:ext uri="{FF2B5EF4-FFF2-40B4-BE49-F238E27FC236}">
                <a16:creationId xmlns:a16="http://schemas.microsoft.com/office/drawing/2014/main" id="{6218851C-26DC-4A03-E44B-4689633FD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679351-1691-9A60-B022-B5331265EB71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RIORGANIZZAZIONE DELLA CITTÀ PUBBLICA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A51DA-CBF4-F49F-75C5-12957E0BA227}"/>
              </a:ext>
            </a:extLst>
          </p:cNvPr>
          <p:cNvSpPr txBox="1"/>
          <p:nvPr/>
        </p:nvSpPr>
        <p:spPr>
          <a:xfrm>
            <a:off x="334963" y="804346"/>
            <a:ext cx="233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</a:t>
            </a:r>
          </a:p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64ABF5-F5D5-5E4C-4DD0-A1CA0AD7C5C4}"/>
              </a:ext>
            </a:extLst>
          </p:cNvPr>
          <p:cNvSpPr txBox="1"/>
          <p:nvPr/>
        </p:nvSpPr>
        <p:spPr>
          <a:xfrm>
            <a:off x="2610206" y="804346"/>
            <a:ext cx="322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VERDE, SPORT E TEMPO LIBERO</a:t>
            </a:r>
          </a:p>
        </p:txBody>
      </p:sp>
      <p:pic>
        <p:nvPicPr>
          <p:cNvPr id="14" name="I. PARCHI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3B740EA9-3A12-7436-38BD-CB3F00D39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I. PORTA DEL PARCO">
            <a:extLst>
              <a:ext uri="{FF2B5EF4-FFF2-40B4-BE49-F238E27FC236}">
                <a16:creationId xmlns:a16="http://schemas.microsoft.com/office/drawing/2014/main" id="{D4799C22-9D20-F406-7634-7C6C10B18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6838" y="3083831"/>
            <a:ext cx="288000" cy="284260"/>
          </a:xfrm>
          <a:prstGeom prst="rect">
            <a:avLst/>
          </a:prstGeom>
        </p:spPr>
      </p:pic>
      <p:pic>
        <p:nvPicPr>
          <p:cNvPr id="21" name="I. CENTRO SPORTIVO" descr="Immagine che contiene oscurità, nero, spazio, Oggetto astronomico&#10;&#10;Descrizione generata automaticamente">
            <a:extLst>
              <a:ext uri="{FF2B5EF4-FFF2-40B4-BE49-F238E27FC236}">
                <a16:creationId xmlns:a16="http://schemas.microsoft.com/office/drawing/2014/main" id="{0A93C31C-6DE1-A302-DE09-B307E1E7B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. FRECCIE" descr="Immagine che contiene oscurità, cerchio, Elementi grafici, nero&#10;&#10;Descrizione generata automaticamente">
            <a:extLst>
              <a:ext uri="{FF2B5EF4-FFF2-40B4-BE49-F238E27FC236}">
                <a16:creationId xmlns:a16="http://schemas.microsoft.com/office/drawing/2014/main" id="{A69923EA-325A-9471-117D-C3E765489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4" name="TESTO 1">
            <a:extLst>
              <a:ext uri="{FF2B5EF4-FFF2-40B4-BE49-F238E27FC236}">
                <a16:creationId xmlns:a16="http://schemas.microsoft.com/office/drawing/2014/main" id="{95DC2925-3A22-B11A-CE83-4289C5DCD28C}"/>
              </a:ext>
            </a:extLst>
          </p:cNvPr>
          <p:cNvSpPr txBox="1"/>
          <p:nvPr/>
        </p:nvSpPr>
        <p:spPr>
          <a:xfrm>
            <a:off x="334963" y="1629154"/>
            <a:ext cx="54971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Potenziamento e riqualificazione dei parchi cittadini pubblici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Realizzazione nuove strutture sportive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Riqualificazione aree di cava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Predisposizione di percorsi di connessione fra il centro cittadino e la nuova area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Creazione di una nuova porta del Parco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Nuove tombe ipogee</a:t>
            </a:r>
          </a:p>
        </p:txBody>
      </p:sp>
      <p:pic>
        <p:nvPicPr>
          <p:cNvPr id="35" name="I. CIMITERO">
            <a:extLst>
              <a:ext uri="{FF2B5EF4-FFF2-40B4-BE49-F238E27FC236}">
                <a16:creationId xmlns:a16="http://schemas.microsoft.com/office/drawing/2014/main" id="{D71A95B6-6AEB-947F-3918-D99734F20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9946" y="2698595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7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679351-1691-9A60-B022-B5331265EB71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RIORGANIZZAZIONE DELLA CITTÀ PUBBLICA</a:t>
            </a:r>
          </a:p>
        </p:txBody>
      </p:sp>
      <p:pic>
        <p:nvPicPr>
          <p:cNvPr id="35" name="I. CORRIDOI ECO" descr="Immagine che contiene oscurità&#10;&#10;Descrizione generata automaticamente">
            <a:extLst>
              <a:ext uri="{FF2B5EF4-FFF2-40B4-BE49-F238E27FC236}">
                <a16:creationId xmlns:a16="http://schemas.microsoft.com/office/drawing/2014/main" id="{5CDE00A3-6878-B8B7-F2E2-65DC1661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8" name="I. RETE VERDE" descr="Immagine che contiene nero, oscurità, silhouette&#10;&#10;Descrizione generata automaticamente">
            <a:extLst>
              <a:ext uri="{FF2B5EF4-FFF2-40B4-BE49-F238E27FC236}">
                <a16:creationId xmlns:a16="http://schemas.microsoft.com/office/drawing/2014/main" id="{ACA86D6D-22BD-7374-91A6-AADC0B35E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31" name="I. RITA LEVI">
            <a:extLst>
              <a:ext uri="{FF2B5EF4-FFF2-40B4-BE49-F238E27FC236}">
                <a16:creationId xmlns:a16="http://schemas.microsoft.com/office/drawing/2014/main" id="{963760E3-9790-2D11-1235-D8626870B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8002" y="3824865"/>
            <a:ext cx="288000" cy="288000"/>
          </a:xfrm>
          <a:prstGeom prst="rect">
            <a:avLst/>
          </a:prstGeom>
        </p:spPr>
      </p:pic>
      <p:pic>
        <p:nvPicPr>
          <p:cNvPr id="33" name="I. VASCHE LAMINAZIONE">
            <a:extLst>
              <a:ext uri="{FF2B5EF4-FFF2-40B4-BE49-F238E27FC236}">
                <a16:creationId xmlns:a16="http://schemas.microsoft.com/office/drawing/2014/main" id="{618F3DBC-1A27-8025-00A5-8E47AB3B0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22" name="I. CORRIDOI EST.">
            <a:extLst>
              <a:ext uri="{FF2B5EF4-FFF2-40B4-BE49-F238E27FC236}">
                <a16:creationId xmlns:a16="http://schemas.microsoft.com/office/drawing/2014/main" id="{45293D7E-42E8-E5C6-8DF4-5126CE063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I. ZONE ECOTONALI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C53CD52B-2F67-6648-D4D4-3B4B08C982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IMMAGINI SLIDE PRIMA">
            <a:extLst>
              <a:ext uri="{FF2B5EF4-FFF2-40B4-BE49-F238E27FC236}">
                <a16:creationId xmlns:a16="http://schemas.microsoft.com/office/drawing/2014/main" id="{E00AE35C-906A-61EF-4432-4DBCA76C4A4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Immagine 18" descr="Immagine che contiene oscurità&#10;&#10;Descrizione generata automaticamente">
              <a:extLst>
                <a:ext uri="{FF2B5EF4-FFF2-40B4-BE49-F238E27FC236}">
                  <a16:creationId xmlns:a16="http://schemas.microsoft.com/office/drawing/2014/main" id="{4F48A0AB-675D-43FB-34BB-2523C6019F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1" name="Immagine 20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505E3384-BADF-4152-26A5-A52AE5F5E6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3" name="Immagine 22" descr="Immagine che contiene oscurità, nero, spazio, Oggetto astronomico&#10;&#10;Descrizione generata automaticamente">
              <a:extLst>
                <a:ext uri="{FF2B5EF4-FFF2-40B4-BE49-F238E27FC236}">
                  <a16:creationId xmlns:a16="http://schemas.microsoft.com/office/drawing/2014/main" id="{B06A653F-C3E3-88A0-00A5-2716D4D172B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5" name="Immagine 24" descr="Immagine che contiene oscurità, cerchio, Elementi grafici, nero&#10;&#10;Descrizione generata automaticamente">
              <a:extLst>
                <a:ext uri="{FF2B5EF4-FFF2-40B4-BE49-F238E27FC236}">
                  <a16:creationId xmlns:a16="http://schemas.microsoft.com/office/drawing/2014/main" id="{D50A39FA-BAB2-ECB4-8A93-ECCD82E671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E81F53B0-05C5-C8DD-E095-7A5B875F9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7" name="Immagine 26" descr="Immagine che contiene oscurità, nero, Oggetto astronomico, Evento celeste&#10;&#10;Descrizione generata automaticamente">
              <a:extLst>
                <a:ext uri="{FF2B5EF4-FFF2-40B4-BE49-F238E27FC236}">
                  <a16:creationId xmlns:a16="http://schemas.microsoft.com/office/drawing/2014/main" id="{CA5A5636-FD0D-4A36-62AD-F2A15CBAA7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D65DE12-C601-385D-9AF3-271BE860BF64}"/>
              </a:ext>
            </a:extLst>
          </p:cNvPr>
          <p:cNvGrpSpPr/>
          <p:nvPr/>
        </p:nvGrpSpPr>
        <p:grpSpPr>
          <a:xfrm>
            <a:off x="334963" y="804346"/>
            <a:ext cx="5497125" cy="646331"/>
            <a:chOff x="334963" y="804346"/>
            <a:chExt cx="5497125" cy="646331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09A51DA-CBF4-F49F-75C5-12957E0BA227}"/>
                </a:ext>
              </a:extLst>
            </p:cNvPr>
            <p:cNvSpPr txBox="1"/>
            <p:nvPr/>
          </p:nvSpPr>
          <p:spPr>
            <a:xfrm>
              <a:off x="334963" y="804346"/>
              <a:ext cx="23301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AZIONI</a:t>
              </a:r>
            </a:p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SPECIFICHE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164ABF5-F5D5-5E4C-4DD0-A1CA0AD7C5C4}"/>
                </a:ext>
              </a:extLst>
            </p:cNvPr>
            <p:cNvSpPr txBox="1"/>
            <p:nvPr/>
          </p:nvSpPr>
          <p:spPr>
            <a:xfrm>
              <a:off x="2610206" y="804346"/>
              <a:ext cx="322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AMBITO SOCIALE E CULTURALE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4864F2E-12E5-0733-F26A-C49239E2B491}"/>
              </a:ext>
            </a:extLst>
          </p:cNvPr>
          <p:cNvGrpSpPr/>
          <p:nvPr/>
        </p:nvGrpSpPr>
        <p:grpSpPr>
          <a:xfrm>
            <a:off x="334963" y="3729806"/>
            <a:ext cx="5497125" cy="646331"/>
            <a:chOff x="334963" y="3013944"/>
            <a:chExt cx="5497125" cy="64633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BF4E04B-3A80-A9F6-D01D-59D1C7B91D82}"/>
                </a:ext>
              </a:extLst>
            </p:cNvPr>
            <p:cNvSpPr txBox="1"/>
            <p:nvPr/>
          </p:nvSpPr>
          <p:spPr>
            <a:xfrm>
              <a:off x="334963" y="3013944"/>
              <a:ext cx="23301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AZIONI</a:t>
              </a:r>
            </a:p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SPECIFICHE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377304E-4C4A-78D7-19AD-305F672DBBC1}"/>
                </a:ext>
              </a:extLst>
            </p:cNvPr>
            <p:cNvSpPr txBox="1"/>
            <p:nvPr/>
          </p:nvSpPr>
          <p:spPr>
            <a:xfrm>
              <a:off x="2610206" y="3013944"/>
              <a:ext cx="322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spc="600" dirty="0">
                  <a:solidFill>
                    <a:srgbClr val="2D658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CURA DEL TERRITORIO</a:t>
              </a:r>
            </a:p>
          </p:txBody>
        </p:sp>
      </p:grpSp>
      <p:sp>
        <p:nvSpPr>
          <p:cNvPr id="12" name="TESTO 1">
            <a:extLst>
              <a:ext uri="{FF2B5EF4-FFF2-40B4-BE49-F238E27FC236}">
                <a16:creationId xmlns:a16="http://schemas.microsoft.com/office/drawing/2014/main" id="{67A92312-DCCB-425A-C30D-962AA4D91A13}"/>
              </a:ext>
            </a:extLst>
          </p:cNvPr>
          <p:cNvSpPr txBox="1"/>
          <p:nvPr/>
        </p:nvSpPr>
        <p:spPr>
          <a:xfrm>
            <a:off x="334963" y="4457281"/>
            <a:ext cx="5761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Mitigazione del rischio idraulico del torrente </a:t>
            </a:r>
            <a:r>
              <a:rPr lang="it-IT" sz="2000" spc="300" dirty="0" err="1">
                <a:latin typeface="Roboto" panose="02000000000000000000" pitchFamily="2" charset="0"/>
                <a:ea typeface="Roboto" panose="02000000000000000000" pitchFamily="2" charset="0"/>
              </a:rPr>
              <a:t>Zender</a:t>
            </a:r>
            <a:endParaRPr lang="it-IT" sz="20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Qualificazione degli elementi della rete verde e della rete ecologica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Miglioramento delle zone </a:t>
            </a:r>
            <a:r>
              <a:rPr lang="it-IT" sz="2000" spc="300" dirty="0" err="1">
                <a:latin typeface="Roboto" panose="02000000000000000000" pitchFamily="2" charset="0"/>
                <a:ea typeface="Roboto" panose="02000000000000000000" pitchFamily="2" charset="0"/>
              </a:rPr>
              <a:t>ecotonali</a:t>
            </a: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4" name="TESTO 1">
            <a:extLst>
              <a:ext uri="{FF2B5EF4-FFF2-40B4-BE49-F238E27FC236}">
                <a16:creationId xmlns:a16="http://schemas.microsoft.com/office/drawing/2014/main" id="{95DC2925-3A22-B11A-CE83-4289C5DCD28C}"/>
              </a:ext>
            </a:extLst>
          </p:cNvPr>
          <p:cNvSpPr txBox="1"/>
          <p:nvPr/>
        </p:nvSpPr>
        <p:spPr>
          <a:xfrm>
            <a:off x="334963" y="1449132"/>
            <a:ext cx="540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Riqualificazione delle strutture sportive della scuola Rita Levi Montalcini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Rilanciare il ruolo della Biblioteca comunale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Sostegno alla residenzialità pubblica</a:t>
            </a:r>
          </a:p>
        </p:txBody>
      </p:sp>
      <p:pic>
        <p:nvPicPr>
          <p:cNvPr id="17" name="I. CASE POPOLARI">
            <a:extLst>
              <a:ext uri="{FF2B5EF4-FFF2-40B4-BE49-F238E27FC236}">
                <a16:creationId xmlns:a16="http://schemas.microsoft.com/office/drawing/2014/main" id="{B9AD3397-9B69-D2E3-E800-C72D9D8C1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601" y="3760748"/>
            <a:ext cx="284260" cy="288000"/>
          </a:xfrm>
          <a:prstGeom prst="rect">
            <a:avLst/>
          </a:prstGeom>
        </p:spPr>
      </p:pic>
      <p:pic>
        <p:nvPicPr>
          <p:cNvPr id="10" name="I. BIBLIOTECA">
            <a:extLst>
              <a:ext uri="{FF2B5EF4-FFF2-40B4-BE49-F238E27FC236}">
                <a16:creationId xmlns:a16="http://schemas.microsoft.com/office/drawing/2014/main" id="{8B2672E9-7B4E-6F06-0015-9BA93C02BB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477" y="405879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pic>
        <p:nvPicPr>
          <p:cNvPr id="48" name="I. PERCORSI CAMPESTRI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37705535-8151-4011-A736-9D019FBE8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44" name="I. PARCHEGGI" descr="Immagine che contiene oscurità, schermata, nero, spazio&#10;&#10;Descrizione generata automaticamente">
            <a:extLst>
              <a:ext uri="{FF2B5EF4-FFF2-40B4-BE49-F238E27FC236}">
                <a16:creationId xmlns:a16="http://schemas.microsoft.com/office/drawing/2014/main" id="{4B6EC248-8F98-37A7-C5B2-9440BDD34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46" name="I. CICL. COMUNALI" descr="Immagine che contiene schizzo, nero, arte&#10;&#10;Descrizione generata automaticamente">
            <a:extLst>
              <a:ext uri="{FF2B5EF4-FFF2-40B4-BE49-F238E27FC236}">
                <a16:creationId xmlns:a16="http://schemas.microsoft.com/office/drawing/2014/main" id="{B72726B0-78C1-F254-C8F7-2C0217CDB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. ROTATORIE" descr="Immagine che contiene oscurità, luna, nero, Oggetto astronomico&#10;&#10;Descrizione generata automaticamente">
            <a:extLst>
              <a:ext uri="{FF2B5EF4-FFF2-40B4-BE49-F238E27FC236}">
                <a16:creationId xmlns:a16="http://schemas.microsoft.com/office/drawing/2014/main" id="{EE6A64D5-DEA1-B5B2-E903-9E254D5D0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. STRADA" descr="Immagine che contiene oscurità, nero, silhouette&#10;&#10;Descrizione generata automaticamente">
            <a:extLst>
              <a:ext uri="{FF2B5EF4-FFF2-40B4-BE49-F238E27FC236}">
                <a16:creationId xmlns:a16="http://schemas.microsoft.com/office/drawing/2014/main" id="{37D5DDE4-DE82-72FA-57D6-40235EF20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I. PROVINCIALI" descr="Immagine che contiene oscurità, notte, luce&#10;&#10;Descrizione generata automaticamente">
            <a:extLst>
              <a:ext uri="{FF2B5EF4-FFF2-40B4-BE49-F238E27FC236}">
                <a16:creationId xmlns:a16="http://schemas.microsoft.com/office/drawing/2014/main" id="{8F3BEC6C-0548-6F0D-5E46-E2C1807C6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52" name="I. PARCO ADDA" descr="Immagine che contiene arte&#10;&#10;Descrizione generata automaticamente">
            <a:extLst>
              <a:ext uri="{FF2B5EF4-FFF2-40B4-BE49-F238E27FC236}">
                <a16:creationId xmlns:a16="http://schemas.microsoft.com/office/drawing/2014/main" id="{B4372570-7DC7-F090-DDAB-C2A3D9DA5D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D7510-5FB9-4383-8E3C-7C9DA7EAF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188913"/>
            <a:ext cx="521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AZIONI STRATEGICHE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36FC11A-4CA0-3E85-3A28-58CE8D3B872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679351-1691-9A60-B022-B5331265EB71}"/>
              </a:ext>
            </a:extLst>
          </p:cNvPr>
          <p:cNvSpPr txBox="1">
            <a:spLocks/>
          </p:cNvSpPr>
          <p:nvPr/>
        </p:nvSpPr>
        <p:spPr>
          <a:xfrm>
            <a:off x="5740400" y="196499"/>
            <a:ext cx="634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RIORGANIZZAZIONE DELLA CITTÀ PUBBLICA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F57FBB-FF04-B14B-56E4-E764072FCEF9}"/>
              </a:ext>
            </a:extLst>
          </p:cNvPr>
          <p:cNvSpPr txBox="1"/>
          <p:nvPr/>
        </p:nvSpPr>
        <p:spPr>
          <a:xfrm>
            <a:off x="2665141" y="857778"/>
            <a:ext cx="529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MOBILITÀ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4E6E83-40C3-9B04-8760-A5AD47D25E96}"/>
              </a:ext>
            </a:extLst>
          </p:cNvPr>
          <p:cNvSpPr txBox="1"/>
          <p:nvPr/>
        </p:nvSpPr>
        <p:spPr>
          <a:xfrm>
            <a:off x="334963" y="857778"/>
            <a:ext cx="233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AZIONI</a:t>
            </a:r>
          </a:p>
          <a:p>
            <a:r>
              <a:rPr lang="it-IT" b="1" u="sng" spc="600" dirty="0">
                <a:solidFill>
                  <a:srgbClr val="2D65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SPECIFICHE</a:t>
            </a:r>
          </a:p>
        </p:txBody>
      </p:sp>
      <p:sp>
        <p:nvSpPr>
          <p:cNvPr id="28" name="TESTO 1">
            <a:extLst>
              <a:ext uri="{FF2B5EF4-FFF2-40B4-BE49-F238E27FC236}">
                <a16:creationId xmlns:a16="http://schemas.microsoft.com/office/drawing/2014/main" id="{8ECF5F92-0897-61FA-E564-2BF4A42B7B14}"/>
              </a:ext>
            </a:extLst>
          </p:cNvPr>
          <p:cNvSpPr txBox="1"/>
          <p:nvPr/>
        </p:nvSpPr>
        <p:spPr>
          <a:xfrm>
            <a:off x="334963" y="1422908"/>
            <a:ext cx="54888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Potenziamento dell’offerta di aree di sosta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Messa in sicurezza del tratto urbano della SP 170 con nuove rotatorie e deviazione traffico pesante ai margini dell’edificato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Sviluppo della rete ciclabile comunale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Qualificazione sistema delle strade bianche per usi cicloturistici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Implementazione rete ciclabile intercomunale</a:t>
            </a:r>
          </a:p>
          <a:p>
            <a:pPr marL="285750" indent="-285750">
              <a:buClr>
                <a:srgbClr val="2D658D"/>
              </a:buClr>
              <a:buFont typeface="Arial" panose="020B0604020202020204" pitchFamily="34" charset="0"/>
              <a:buChar char="•"/>
            </a:pPr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Potenziamento rete ciclabile del Parco Adda Nord</a:t>
            </a:r>
          </a:p>
          <a:p>
            <a:pPr>
              <a:buClr>
                <a:srgbClr val="2D658D"/>
              </a:buClr>
            </a:pPr>
            <a:endParaRPr lang="it-IT" sz="2000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</a:t>
            </a:r>
            <a:r>
              <a:rPr lang="it-IT" sz="800" b="1" spc="300" dirty="0" err="1">
                <a:latin typeface="Roboto" panose="02000000000000000000" pitchFamily="2" charset="0"/>
                <a:ea typeface="Roboto" panose="02000000000000000000" pitchFamily="2" charset="0"/>
              </a:rPr>
              <a:t>Suiso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F569605-AC49-0B2A-854B-388D3D87FF3E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98B88DE-01B2-783F-5519-A2B4F5D71740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C3FB5795-AFB8-E001-9600-C6BE3DB9C205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7F804445-3AAA-360A-5F7C-35A8DB55E296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B0C0B3-41D0-1B54-EB04-0580E4C39141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72ADC09-E859-27DD-4303-E636D4DB9993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451C65-331B-888C-AD70-3F854B5676C5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1B5685-FACB-D661-9633-B06AD8CA7BC1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935BEC-125C-9CF7-9521-002FE0CD9484}"/>
              </a:ext>
            </a:extLst>
          </p:cNvPr>
          <p:cNvSpPr txBox="1"/>
          <p:nvPr/>
        </p:nvSpPr>
        <p:spPr>
          <a:xfrm>
            <a:off x="8680424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1D198B-F74E-5DE8-DDE5-5D3427E25130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9E0383-A1EC-1AE6-C798-ED8755536DCA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FCDFD41-AFCE-A401-C867-43ABAAF2800F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</p:spTree>
    <p:extLst>
      <p:ext uri="{BB962C8B-B14F-4D97-AF65-F5344CB8AC3E}">
        <p14:creationId xmlns:p14="http://schemas.microsoft.com/office/powerpoint/2010/main" val="2882189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9" grpId="0"/>
      <p:bldP spid="60" grpId="0"/>
      <p:bldP spid="61" grpId="0"/>
      <p:bldP spid="62" grpId="0"/>
      <p:bldP spid="63" grpId="0"/>
      <p:bldP spid="5" grpId="0"/>
      <p:bldP spid="7" grpId="0"/>
      <p:bldP spid="8" grpId="0"/>
      <p:bldP spid="9" grpId="0"/>
      <p:bldP spid="10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DC1BC37-76EC-8762-00CC-18FCE2B632EC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669CFD-310C-B5E5-411D-9BB605227718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7BF32E-9365-360E-59D9-3CFE08A1711F}"/>
              </a:ext>
            </a:extLst>
          </p:cNvPr>
          <p:cNvSpPr txBox="1"/>
          <p:nvPr/>
        </p:nvSpPr>
        <p:spPr>
          <a:xfrm>
            <a:off x="8680423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D4594-F4A2-82E1-08CF-5669496F0824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FC2AC43-3205-FB00-4AF9-43A6CC304DC7}"/>
              </a:ext>
            </a:extLst>
          </p:cNvPr>
          <p:cNvSpPr/>
          <p:nvPr/>
        </p:nvSpPr>
        <p:spPr>
          <a:xfrm>
            <a:off x="332661" y="252992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ED4FC82-51F3-3A29-0F4D-25F1E67247F8}"/>
              </a:ext>
            </a:extLst>
          </p:cNvPr>
          <p:cNvSpPr txBox="1"/>
          <p:nvPr/>
        </p:nvSpPr>
        <p:spPr>
          <a:xfrm>
            <a:off x="332662" y="2445981"/>
            <a:ext cx="384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AREE A VERDE E PARCHI URBANI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05D865B-E9C8-E49D-6C7B-DDFA56F56835}"/>
              </a:ext>
            </a:extLst>
          </p:cNvPr>
          <p:cNvSpPr txBox="1"/>
          <p:nvPr/>
        </p:nvSpPr>
        <p:spPr>
          <a:xfrm>
            <a:off x="4529258" y="26152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12.283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685B3209-0752-4FFC-6BBA-78568F2C47F3}"/>
              </a:ext>
            </a:extLst>
          </p:cNvPr>
          <p:cNvSpPr txBox="1"/>
          <p:nvPr/>
        </p:nvSpPr>
        <p:spPr>
          <a:xfrm>
            <a:off x="8667221" y="261525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353.980 mq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CFA763F-9344-B8C8-0A27-11D8E8C8B51D}"/>
              </a:ext>
            </a:extLst>
          </p:cNvPr>
          <p:cNvSpPr txBox="1"/>
          <p:nvPr/>
        </p:nvSpPr>
        <p:spPr>
          <a:xfrm>
            <a:off x="10868562" y="261525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96,00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B18721-1771-322F-231D-F82E6B83C1FA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F31769-D351-5919-BC9E-58AC9D9487DC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8A88F1-73E6-F243-EF8D-5274E3827C72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DB87E7-F220-4A07-C83B-30F58EA36A69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9F4AC4-23ED-245F-EA92-39C806507ED9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8177F9-D2A0-FD67-E5BB-A2B1A71ECA8C}"/>
              </a:ext>
            </a:extLst>
          </p:cNvPr>
          <p:cNvSpPr txBox="1"/>
          <p:nvPr/>
        </p:nvSpPr>
        <p:spPr>
          <a:xfrm>
            <a:off x="6246492" y="261525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+341.697</a:t>
            </a:r>
          </a:p>
        </p:txBody>
      </p:sp>
    </p:spTree>
    <p:extLst>
      <p:ext uri="{BB962C8B-B14F-4D97-AF65-F5344CB8AC3E}">
        <p14:creationId xmlns:p14="http://schemas.microsoft.com/office/powerpoint/2010/main" val="276251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DC1BC37-76EC-8762-00CC-18FCE2B632EC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669CFD-310C-B5E5-411D-9BB605227718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7BF32E-9365-360E-59D9-3CFE08A1711F}"/>
              </a:ext>
            </a:extLst>
          </p:cNvPr>
          <p:cNvSpPr txBox="1"/>
          <p:nvPr/>
        </p:nvSpPr>
        <p:spPr>
          <a:xfrm>
            <a:off x="8680423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D4594-F4A2-82E1-08CF-5669496F0824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FC2AC43-3205-FB00-4AF9-43A6CC304DC7}"/>
              </a:ext>
            </a:extLst>
          </p:cNvPr>
          <p:cNvSpPr/>
          <p:nvPr/>
        </p:nvSpPr>
        <p:spPr>
          <a:xfrm>
            <a:off x="332661" y="252992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0F7B3AA1-328D-743E-9B69-B97B991D6D62}"/>
              </a:ext>
            </a:extLst>
          </p:cNvPr>
          <p:cNvSpPr/>
          <p:nvPr/>
        </p:nvSpPr>
        <p:spPr>
          <a:xfrm>
            <a:off x="333812" y="330818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FB665F7A-715D-8172-A986-78A76D81D46D}"/>
              </a:ext>
            </a:extLst>
          </p:cNvPr>
          <p:cNvSpPr txBox="1"/>
          <p:nvPr/>
        </p:nvSpPr>
        <p:spPr>
          <a:xfrm>
            <a:off x="333813" y="3224241"/>
            <a:ext cx="384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IL GIOCO, SPORT E TEMPO LIBERO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8B977FEF-AE00-2DAF-FDD8-74F47E7D95FA}"/>
              </a:ext>
            </a:extLst>
          </p:cNvPr>
          <p:cNvSpPr txBox="1"/>
          <p:nvPr/>
        </p:nvSpPr>
        <p:spPr>
          <a:xfrm>
            <a:off x="4530409" y="341045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2.897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77C53BBE-CB8C-91B9-2913-557E8C077530}"/>
              </a:ext>
            </a:extLst>
          </p:cNvPr>
          <p:cNvSpPr txBox="1"/>
          <p:nvPr/>
        </p:nvSpPr>
        <p:spPr>
          <a:xfrm>
            <a:off x="8668372" y="3410459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53.185 mq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07B893EC-5BC2-8B85-6102-A35D69BBEBD9}"/>
              </a:ext>
            </a:extLst>
          </p:cNvPr>
          <p:cNvSpPr txBox="1"/>
          <p:nvPr/>
        </p:nvSpPr>
        <p:spPr>
          <a:xfrm>
            <a:off x="10869713" y="341045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14,42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A9E38C-B386-C8A6-AD21-2A75E237DC85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37326-16F6-252F-B596-E64EA4A40D02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405FA8-350B-425F-2CDD-7A8746AD1903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D67ED5-F344-4796-30B2-25F564CEB3D9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67FB04-A1B9-539A-692B-EC84AEB9F5CD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B1C77E9-DAAE-4950-5CEF-BA6F1AFEDB67}"/>
              </a:ext>
            </a:extLst>
          </p:cNvPr>
          <p:cNvSpPr txBox="1"/>
          <p:nvPr/>
        </p:nvSpPr>
        <p:spPr>
          <a:xfrm>
            <a:off x="4529258" y="26152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12.283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8C11875-7896-D327-0EE2-00A24CF943A3}"/>
              </a:ext>
            </a:extLst>
          </p:cNvPr>
          <p:cNvSpPr txBox="1"/>
          <p:nvPr/>
        </p:nvSpPr>
        <p:spPr>
          <a:xfrm>
            <a:off x="8667221" y="261525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353.980 mq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EFFAA28-9A39-D548-58BD-7BBD3FB886B6}"/>
              </a:ext>
            </a:extLst>
          </p:cNvPr>
          <p:cNvSpPr txBox="1"/>
          <p:nvPr/>
        </p:nvSpPr>
        <p:spPr>
          <a:xfrm>
            <a:off x="10868562" y="261525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96,00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500EE0-64A4-81A8-C810-A266EF360887}"/>
              </a:ext>
            </a:extLst>
          </p:cNvPr>
          <p:cNvSpPr txBox="1"/>
          <p:nvPr/>
        </p:nvSpPr>
        <p:spPr>
          <a:xfrm>
            <a:off x="6246492" y="261525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+341.697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FC4A34-FE1E-4E36-6F81-4DC07F714B38}"/>
              </a:ext>
            </a:extLst>
          </p:cNvPr>
          <p:cNvSpPr txBox="1"/>
          <p:nvPr/>
        </p:nvSpPr>
        <p:spPr>
          <a:xfrm>
            <a:off x="6223072" y="3410459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+50.288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C47008-DB62-916C-B0F0-6BB4C37C75AC}"/>
              </a:ext>
            </a:extLst>
          </p:cNvPr>
          <p:cNvSpPr txBox="1"/>
          <p:nvPr/>
        </p:nvSpPr>
        <p:spPr>
          <a:xfrm>
            <a:off x="332662" y="2445981"/>
            <a:ext cx="355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A VERDE E PARCHI URBANI</a:t>
            </a:r>
          </a:p>
        </p:txBody>
      </p:sp>
    </p:spTree>
    <p:extLst>
      <p:ext uri="{BB962C8B-B14F-4D97-AF65-F5344CB8AC3E}">
        <p14:creationId xmlns:p14="http://schemas.microsoft.com/office/powerpoint/2010/main" val="5996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5931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PERCHÉ UN NUOVO PGT?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BC4EA6A9-6C03-D218-6763-CAF9D42DF9E1}"/>
              </a:ext>
            </a:extLst>
          </p:cNvPr>
          <p:cNvSpPr/>
          <p:nvPr/>
        </p:nvSpPr>
        <p:spPr>
          <a:xfrm>
            <a:off x="334962" y="2150295"/>
            <a:ext cx="2547881" cy="2455540"/>
          </a:xfrm>
          <a:prstGeom prst="roundRect">
            <a:avLst/>
          </a:prstGeom>
          <a:solidFill>
            <a:srgbClr val="D8B1D4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CD6630A-6F71-9DDE-0A0F-0E8091621A4F}"/>
              </a:ext>
            </a:extLst>
          </p:cNvPr>
          <p:cNvSpPr/>
          <p:nvPr/>
        </p:nvSpPr>
        <p:spPr>
          <a:xfrm>
            <a:off x="6214324" y="2150293"/>
            <a:ext cx="2072079" cy="2455540"/>
          </a:xfrm>
          <a:prstGeom prst="roundRect">
            <a:avLst/>
          </a:prstGeom>
          <a:solidFill>
            <a:srgbClr val="D8B1D4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96A81F-20F7-780A-3213-0281064F048D}"/>
              </a:ext>
            </a:extLst>
          </p:cNvPr>
          <p:cNvSpPr txBox="1"/>
          <p:nvPr/>
        </p:nvSpPr>
        <p:spPr>
          <a:xfrm>
            <a:off x="334963" y="2408569"/>
            <a:ext cx="254788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Prima formulazione </a:t>
            </a:r>
          </a:p>
          <a:p>
            <a:pPr algn="ctr"/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L.R. 12/2005</a:t>
            </a:r>
          </a:p>
          <a:p>
            <a:pPr algn="ctr"/>
            <a:endParaRPr lang="it-IT" sz="20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Nuove norme strategiche di sviluppo urbanistico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BECFD6-0BF6-8A99-07A1-1E1A0BD6632D}"/>
              </a:ext>
            </a:extLst>
          </p:cNvPr>
          <p:cNvSpPr txBox="1"/>
          <p:nvPr/>
        </p:nvSpPr>
        <p:spPr>
          <a:xfrm>
            <a:off x="3173240" y="2562457"/>
            <a:ext cx="275068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Mutate condizioni economico sociali </a:t>
            </a:r>
          </a:p>
          <a:p>
            <a:pPr algn="ctr"/>
            <a:r>
              <a: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Mutata sensibilità paesistico/ambientale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A5FA04B-EF8B-313F-55D8-671676D29FC6}"/>
              </a:ext>
            </a:extLst>
          </p:cNvPr>
          <p:cNvGrpSpPr/>
          <p:nvPr/>
        </p:nvGrpSpPr>
        <p:grpSpPr>
          <a:xfrm>
            <a:off x="5952033" y="2265599"/>
            <a:ext cx="6239966" cy="830997"/>
            <a:chOff x="5952033" y="1985297"/>
            <a:chExt cx="6239966" cy="830997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403913D-6757-859D-E674-0A881CF339E4}"/>
                </a:ext>
              </a:extLst>
            </p:cNvPr>
            <p:cNvSpPr txBox="1"/>
            <p:nvPr/>
          </p:nvSpPr>
          <p:spPr>
            <a:xfrm>
              <a:off x="5952033" y="2046852"/>
              <a:ext cx="260029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 b="1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it-IT" sz="2000" b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Legge Regionale 31/2014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2A44145-C172-7463-C746-8DFFAE5BD31B}"/>
                </a:ext>
              </a:extLst>
            </p:cNvPr>
            <p:cNvSpPr txBox="1"/>
            <p:nvPr/>
          </p:nvSpPr>
          <p:spPr>
            <a:xfrm>
              <a:off x="8552328" y="1985297"/>
              <a:ext cx="363967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 b="1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it-IT" b="0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«Disposizioni per la riduzione del consumo di suolo e la riqualificazione del suolo degradato»</a:t>
              </a:r>
              <a:endPara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68100EC-B981-62D8-DB58-B39556593DD4}"/>
              </a:ext>
            </a:extLst>
          </p:cNvPr>
          <p:cNvGrpSpPr/>
          <p:nvPr/>
        </p:nvGrpSpPr>
        <p:grpSpPr>
          <a:xfrm>
            <a:off x="5952032" y="3167093"/>
            <a:ext cx="6239966" cy="1323439"/>
            <a:chOff x="5952032" y="3252550"/>
            <a:chExt cx="6239966" cy="1323439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6793E33A-726B-5F18-7AFC-2407842F1C94}"/>
                </a:ext>
              </a:extLst>
            </p:cNvPr>
            <p:cNvSpPr txBox="1"/>
            <p:nvPr/>
          </p:nvSpPr>
          <p:spPr>
            <a:xfrm>
              <a:off x="5952032" y="3560326"/>
              <a:ext cx="260029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 b="1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it-IT" sz="2000" b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Legge Regionale 18/2019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70A2F3B-F61E-4B4D-C402-6BB0A10E022F}"/>
                </a:ext>
              </a:extLst>
            </p:cNvPr>
            <p:cNvSpPr txBox="1"/>
            <p:nvPr/>
          </p:nvSpPr>
          <p:spPr>
            <a:xfrm>
              <a:off x="8552327" y="3252550"/>
              <a:ext cx="363967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 b="1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it-IT" b="0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«Misure di semplificazione e incentivazione per la rigenerazione urbana e territoriale, nonché per il recupero del patrimonio edilizio esistente»</a:t>
              </a:r>
              <a:endParaRPr lang="it-IT" sz="2000" b="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5D7F7D2-EAE1-88B5-EB24-6BA9D4DFE6CF}"/>
              </a:ext>
            </a:extLst>
          </p:cNvPr>
          <p:cNvCxnSpPr>
            <a:cxnSpLocks/>
          </p:cNvCxnSpPr>
          <p:nvPr/>
        </p:nvCxnSpPr>
        <p:spPr>
          <a:xfrm>
            <a:off x="2979868" y="3378065"/>
            <a:ext cx="429665" cy="0"/>
          </a:xfrm>
          <a:prstGeom prst="straightConnector1">
            <a:avLst/>
          </a:prstGeom>
          <a:ln w="38100">
            <a:solidFill>
              <a:srgbClr val="97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9F696C30-CFE6-AB8D-4B67-48FE8A906255}"/>
              </a:ext>
            </a:extLst>
          </p:cNvPr>
          <p:cNvCxnSpPr>
            <a:cxnSpLocks/>
          </p:cNvCxnSpPr>
          <p:nvPr/>
        </p:nvCxnSpPr>
        <p:spPr>
          <a:xfrm>
            <a:off x="5727913" y="3378065"/>
            <a:ext cx="429665" cy="0"/>
          </a:xfrm>
          <a:prstGeom prst="straightConnector1">
            <a:avLst/>
          </a:prstGeom>
          <a:ln w="38100">
            <a:solidFill>
              <a:srgbClr val="977D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59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11" grpId="0" animBg="1"/>
      <p:bldP spid="12" grpId="0" uiExpand="1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DC1BC37-76EC-8762-00CC-18FCE2B632EC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669CFD-310C-B5E5-411D-9BB605227718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7BF32E-9365-360E-59D9-3CFE08A1711F}"/>
              </a:ext>
            </a:extLst>
          </p:cNvPr>
          <p:cNvSpPr txBox="1"/>
          <p:nvPr/>
        </p:nvSpPr>
        <p:spPr>
          <a:xfrm>
            <a:off x="8680423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D4594-F4A2-82E1-08CF-5669496F0824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FA4F478-E949-C495-6C3F-B51F5587518A}"/>
              </a:ext>
            </a:extLst>
          </p:cNvPr>
          <p:cNvSpPr/>
          <p:nvPr/>
        </p:nvSpPr>
        <p:spPr>
          <a:xfrm>
            <a:off x="334963" y="408644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F451F89-CCB8-DD73-E0E3-2DBE8BD4AC11}"/>
              </a:ext>
            </a:extLst>
          </p:cNvPr>
          <p:cNvSpPr txBox="1"/>
          <p:nvPr/>
        </p:nvSpPr>
        <p:spPr>
          <a:xfrm>
            <a:off x="334963" y="4002501"/>
            <a:ext cx="457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FORMAZIONE </a:t>
            </a:r>
          </a:p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E ISTRUZIONE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0F3CF16-D4D2-89B8-8043-584EF795C861}"/>
              </a:ext>
            </a:extLst>
          </p:cNvPr>
          <p:cNvSpPr txBox="1"/>
          <p:nvPr/>
        </p:nvSpPr>
        <p:spPr>
          <a:xfrm>
            <a:off x="4531559" y="417177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14.424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E52BD745-7E68-F656-3674-84FE6B361FFD}"/>
              </a:ext>
            </a:extLst>
          </p:cNvPr>
          <p:cNvSpPr txBox="1"/>
          <p:nvPr/>
        </p:nvSpPr>
        <p:spPr>
          <a:xfrm>
            <a:off x="8669522" y="417177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14.424 mq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FC2AC43-3205-FB00-4AF9-43A6CC304DC7}"/>
              </a:ext>
            </a:extLst>
          </p:cNvPr>
          <p:cNvSpPr/>
          <p:nvPr/>
        </p:nvSpPr>
        <p:spPr>
          <a:xfrm>
            <a:off x="332661" y="252992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0F7B3AA1-328D-743E-9B69-B97B991D6D62}"/>
              </a:ext>
            </a:extLst>
          </p:cNvPr>
          <p:cNvSpPr/>
          <p:nvPr/>
        </p:nvSpPr>
        <p:spPr>
          <a:xfrm>
            <a:off x="333812" y="330818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FB665F7A-715D-8172-A986-78A76D81D46D}"/>
              </a:ext>
            </a:extLst>
          </p:cNvPr>
          <p:cNvSpPr txBox="1"/>
          <p:nvPr/>
        </p:nvSpPr>
        <p:spPr>
          <a:xfrm>
            <a:off x="333813" y="3224241"/>
            <a:ext cx="384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IL GIOCO, SPORT E TEMPO LIBERO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5D92FC-1554-837F-3F4F-1ACB68437224}"/>
              </a:ext>
            </a:extLst>
          </p:cNvPr>
          <p:cNvSpPr txBox="1"/>
          <p:nvPr/>
        </p:nvSpPr>
        <p:spPr>
          <a:xfrm>
            <a:off x="11047029" y="417038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3,91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C54F07-C026-576D-FBD0-B3ACDDEAC1BE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59B208-8779-BEA9-0128-48BD12C1D3FD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848C01-47B1-793C-3008-AB605B8D437C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897C81-A559-6046-EF7A-C953CD6D63ED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06BEBC-5E42-1432-B25B-61D74A299D24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5E69BD-184D-E496-F54B-22B0CE4E5910}"/>
              </a:ext>
            </a:extLst>
          </p:cNvPr>
          <p:cNvSpPr txBox="1"/>
          <p:nvPr/>
        </p:nvSpPr>
        <p:spPr>
          <a:xfrm>
            <a:off x="4529258" y="26152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12.283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30896F-9905-4A21-0FB7-F745D0EE5282}"/>
              </a:ext>
            </a:extLst>
          </p:cNvPr>
          <p:cNvSpPr txBox="1"/>
          <p:nvPr/>
        </p:nvSpPr>
        <p:spPr>
          <a:xfrm>
            <a:off x="8667221" y="261525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353.980 mq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A37733-484C-54C9-DE91-F9866E40D1DA}"/>
              </a:ext>
            </a:extLst>
          </p:cNvPr>
          <p:cNvSpPr txBox="1"/>
          <p:nvPr/>
        </p:nvSpPr>
        <p:spPr>
          <a:xfrm>
            <a:off x="10868562" y="261525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96,00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FA654E6-C57A-DB0F-7EEE-BFF4FAE6CFB8}"/>
              </a:ext>
            </a:extLst>
          </p:cNvPr>
          <p:cNvSpPr txBox="1"/>
          <p:nvPr/>
        </p:nvSpPr>
        <p:spPr>
          <a:xfrm>
            <a:off x="6246492" y="261525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+341.697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3C10E4-5233-335D-8930-2B6A127711A9}"/>
              </a:ext>
            </a:extLst>
          </p:cNvPr>
          <p:cNvSpPr txBox="1"/>
          <p:nvPr/>
        </p:nvSpPr>
        <p:spPr>
          <a:xfrm>
            <a:off x="4530409" y="341045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2.897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343914E-F2D6-1D13-F2E3-DAEB0CD2E2FA}"/>
              </a:ext>
            </a:extLst>
          </p:cNvPr>
          <p:cNvSpPr txBox="1"/>
          <p:nvPr/>
        </p:nvSpPr>
        <p:spPr>
          <a:xfrm>
            <a:off x="8668372" y="3410459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53.185 mq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B5DFC63-2881-3ED4-E50D-8D1FB5E3352C}"/>
              </a:ext>
            </a:extLst>
          </p:cNvPr>
          <p:cNvSpPr txBox="1"/>
          <p:nvPr/>
        </p:nvSpPr>
        <p:spPr>
          <a:xfrm>
            <a:off x="10869713" y="341045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14,42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584A4A3-E696-D8D4-FF4B-431C4919D52D}"/>
              </a:ext>
            </a:extLst>
          </p:cNvPr>
          <p:cNvSpPr txBox="1"/>
          <p:nvPr/>
        </p:nvSpPr>
        <p:spPr>
          <a:xfrm>
            <a:off x="6223072" y="3410459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+50.288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05E9EAC-4F7C-709A-4969-0321DB79DD23}"/>
              </a:ext>
            </a:extLst>
          </p:cNvPr>
          <p:cNvSpPr txBox="1"/>
          <p:nvPr/>
        </p:nvSpPr>
        <p:spPr>
          <a:xfrm>
            <a:off x="332662" y="2445981"/>
            <a:ext cx="355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A VERDE E PARCHI URBANI</a:t>
            </a:r>
          </a:p>
        </p:txBody>
      </p:sp>
    </p:spTree>
    <p:extLst>
      <p:ext uri="{BB962C8B-B14F-4D97-AF65-F5344CB8AC3E}">
        <p14:creationId xmlns:p14="http://schemas.microsoft.com/office/powerpoint/2010/main" val="198780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DC1BC37-76EC-8762-00CC-18FCE2B632EC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669CFD-310C-B5E5-411D-9BB605227718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7BF32E-9365-360E-59D9-3CFE08A1711F}"/>
              </a:ext>
            </a:extLst>
          </p:cNvPr>
          <p:cNvSpPr txBox="1"/>
          <p:nvPr/>
        </p:nvSpPr>
        <p:spPr>
          <a:xfrm>
            <a:off x="8680423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D4594-F4A2-82E1-08CF-5669496F0824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BB3E9217-6229-D2B5-9318-CCC563410A2A}"/>
              </a:ext>
            </a:extLst>
          </p:cNvPr>
          <p:cNvSpPr/>
          <p:nvPr/>
        </p:nvSpPr>
        <p:spPr>
          <a:xfrm>
            <a:off x="330359" y="486470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97F1C8-FD59-D5BA-ABEF-D839D3EE29F3}"/>
              </a:ext>
            </a:extLst>
          </p:cNvPr>
          <p:cNvSpPr txBox="1"/>
          <p:nvPr/>
        </p:nvSpPr>
        <p:spPr>
          <a:xfrm>
            <a:off x="330360" y="4780761"/>
            <a:ext cx="420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SERVIZI DI INTERESSE COMUNE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91501F6-B142-0FBF-6227-6D989FA80623}"/>
              </a:ext>
            </a:extLst>
          </p:cNvPr>
          <p:cNvSpPr txBox="1"/>
          <p:nvPr/>
        </p:nvSpPr>
        <p:spPr>
          <a:xfrm>
            <a:off x="4532750" y="495003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15.758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5E2637F-80DE-90EF-4781-74113EE3D455}"/>
              </a:ext>
            </a:extLst>
          </p:cNvPr>
          <p:cNvSpPr txBox="1"/>
          <p:nvPr/>
        </p:nvSpPr>
        <p:spPr>
          <a:xfrm>
            <a:off x="8670713" y="495003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16.577 mq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7AE4A80-3C34-A69E-3F46-D48A99785091}"/>
              </a:ext>
            </a:extLst>
          </p:cNvPr>
          <p:cNvSpPr txBox="1"/>
          <p:nvPr/>
        </p:nvSpPr>
        <p:spPr>
          <a:xfrm>
            <a:off x="10706405" y="4950038"/>
            <a:ext cx="113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4,49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FA4F478-E949-C495-6C3F-B51F5587518A}"/>
              </a:ext>
            </a:extLst>
          </p:cNvPr>
          <p:cNvSpPr/>
          <p:nvPr/>
        </p:nvSpPr>
        <p:spPr>
          <a:xfrm>
            <a:off x="334963" y="408644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F451F89-CCB8-DD73-E0E3-2DBE8BD4AC11}"/>
              </a:ext>
            </a:extLst>
          </p:cNvPr>
          <p:cNvSpPr txBox="1"/>
          <p:nvPr/>
        </p:nvSpPr>
        <p:spPr>
          <a:xfrm>
            <a:off x="334963" y="4002501"/>
            <a:ext cx="457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FORMAZIONE </a:t>
            </a:r>
          </a:p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E ISTRUZIONE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FC2AC43-3205-FB00-4AF9-43A6CC304DC7}"/>
              </a:ext>
            </a:extLst>
          </p:cNvPr>
          <p:cNvSpPr/>
          <p:nvPr/>
        </p:nvSpPr>
        <p:spPr>
          <a:xfrm>
            <a:off x="332661" y="252992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0F7B3AA1-328D-743E-9B69-B97B991D6D62}"/>
              </a:ext>
            </a:extLst>
          </p:cNvPr>
          <p:cNvSpPr/>
          <p:nvPr/>
        </p:nvSpPr>
        <p:spPr>
          <a:xfrm>
            <a:off x="333812" y="330818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32520B-590F-1BDF-72D6-C2A5707103CE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A684EF-7236-0CF4-8219-05CEEBF17DC1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AE229A-FDF4-9316-B1E6-3E24384A6300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F05331-4D5F-3C92-479D-13317825624D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578473-8DBA-99A8-E8E7-FC6AF2D1221D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0226BC-C48B-E997-3EE7-07AC634F71FE}"/>
              </a:ext>
            </a:extLst>
          </p:cNvPr>
          <p:cNvSpPr txBox="1"/>
          <p:nvPr/>
        </p:nvSpPr>
        <p:spPr>
          <a:xfrm>
            <a:off x="4529258" y="26152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12.283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28C54D-FC3E-52B8-9186-25FDC140A4AD}"/>
              </a:ext>
            </a:extLst>
          </p:cNvPr>
          <p:cNvSpPr txBox="1"/>
          <p:nvPr/>
        </p:nvSpPr>
        <p:spPr>
          <a:xfrm>
            <a:off x="8667221" y="261525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353.980 mq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C0C526-7243-C5B3-6A82-D0F440D547E0}"/>
              </a:ext>
            </a:extLst>
          </p:cNvPr>
          <p:cNvSpPr txBox="1"/>
          <p:nvPr/>
        </p:nvSpPr>
        <p:spPr>
          <a:xfrm>
            <a:off x="10868562" y="261525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96,00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3E0CF6-53DC-72C6-402B-51C8A0DB4B61}"/>
              </a:ext>
            </a:extLst>
          </p:cNvPr>
          <p:cNvSpPr txBox="1"/>
          <p:nvPr/>
        </p:nvSpPr>
        <p:spPr>
          <a:xfrm>
            <a:off x="6246492" y="261525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+341.697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D51C15-7027-113D-4183-63580B578BB2}"/>
              </a:ext>
            </a:extLst>
          </p:cNvPr>
          <p:cNvSpPr txBox="1"/>
          <p:nvPr/>
        </p:nvSpPr>
        <p:spPr>
          <a:xfrm>
            <a:off x="4530409" y="341045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2.897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80FC572-5692-4717-E28C-832D22F892E1}"/>
              </a:ext>
            </a:extLst>
          </p:cNvPr>
          <p:cNvSpPr txBox="1"/>
          <p:nvPr/>
        </p:nvSpPr>
        <p:spPr>
          <a:xfrm>
            <a:off x="8668372" y="3410459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53.185 mq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5F9A280-B48C-F1CA-AA5D-7E90D44F6682}"/>
              </a:ext>
            </a:extLst>
          </p:cNvPr>
          <p:cNvSpPr txBox="1"/>
          <p:nvPr/>
        </p:nvSpPr>
        <p:spPr>
          <a:xfrm>
            <a:off x="10869713" y="341045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14,42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C8BB97-BF7C-D3DF-4D1B-E032E9A66DA6}"/>
              </a:ext>
            </a:extLst>
          </p:cNvPr>
          <p:cNvSpPr txBox="1"/>
          <p:nvPr/>
        </p:nvSpPr>
        <p:spPr>
          <a:xfrm>
            <a:off x="6223072" y="3410459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+50.288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FB2E211-7517-5300-FF31-90CB908FD1F0}"/>
              </a:ext>
            </a:extLst>
          </p:cNvPr>
          <p:cNvSpPr txBox="1"/>
          <p:nvPr/>
        </p:nvSpPr>
        <p:spPr>
          <a:xfrm>
            <a:off x="4531559" y="417177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14.424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AEA3272-E77D-C1D0-A51D-E5928435469A}"/>
              </a:ext>
            </a:extLst>
          </p:cNvPr>
          <p:cNvSpPr txBox="1"/>
          <p:nvPr/>
        </p:nvSpPr>
        <p:spPr>
          <a:xfrm>
            <a:off x="8669522" y="417177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14.424 mq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79253EB-9BA7-406E-648C-6A3FEB279CE5}"/>
              </a:ext>
            </a:extLst>
          </p:cNvPr>
          <p:cNvSpPr txBox="1"/>
          <p:nvPr/>
        </p:nvSpPr>
        <p:spPr>
          <a:xfrm>
            <a:off x="11047029" y="417038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3,91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FB4B1C1-62F5-EBCD-06AF-DA194811F8A0}"/>
              </a:ext>
            </a:extLst>
          </p:cNvPr>
          <p:cNvSpPr txBox="1"/>
          <p:nvPr/>
        </p:nvSpPr>
        <p:spPr>
          <a:xfrm>
            <a:off x="6223072" y="495003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+819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231239E-4E77-E41A-E83A-96A50032F28B}"/>
              </a:ext>
            </a:extLst>
          </p:cNvPr>
          <p:cNvSpPr txBox="1"/>
          <p:nvPr/>
        </p:nvSpPr>
        <p:spPr>
          <a:xfrm>
            <a:off x="333813" y="3224241"/>
            <a:ext cx="384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IL GIOCO, SPORT E TEMPO LIBERO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7634447-41EA-D1F8-DF12-F04B9B73BC1A}"/>
              </a:ext>
            </a:extLst>
          </p:cNvPr>
          <p:cNvSpPr txBox="1"/>
          <p:nvPr/>
        </p:nvSpPr>
        <p:spPr>
          <a:xfrm>
            <a:off x="332662" y="2445981"/>
            <a:ext cx="355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AREE A VERDE E PARCHI URBANI</a:t>
            </a:r>
          </a:p>
        </p:txBody>
      </p:sp>
    </p:spTree>
    <p:extLst>
      <p:ext uri="{BB962C8B-B14F-4D97-AF65-F5344CB8AC3E}">
        <p14:creationId xmlns:p14="http://schemas.microsoft.com/office/powerpoint/2010/main" val="303684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DC1BC37-76EC-8762-00CC-18FCE2B632EC}"/>
              </a:ext>
            </a:extLst>
          </p:cNvPr>
          <p:cNvSpPr txBox="1"/>
          <p:nvPr/>
        </p:nvSpPr>
        <p:spPr>
          <a:xfrm>
            <a:off x="4537048" y="146023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669CFD-310C-B5E5-411D-9BB605227718}"/>
              </a:ext>
            </a:extLst>
          </p:cNvPr>
          <p:cNvSpPr txBox="1"/>
          <p:nvPr/>
        </p:nvSpPr>
        <p:spPr>
          <a:xfrm>
            <a:off x="6403552" y="145136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7BF32E-9365-360E-59D9-3CFE08A1711F}"/>
              </a:ext>
            </a:extLst>
          </p:cNvPr>
          <p:cNvSpPr txBox="1"/>
          <p:nvPr/>
        </p:nvSpPr>
        <p:spPr>
          <a:xfrm>
            <a:off x="8680423" y="144249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COMPLESSIVI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4D4594-F4A2-82E1-08CF-5669496F0824}"/>
              </a:ext>
            </a:extLst>
          </p:cNvPr>
          <p:cNvSpPr txBox="1"/>
          <p:nvPr/>
        </p:nvSpPr>
        <p:spPr>
          <a:xfrm>
            <a:off x="10808353" y="14354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Mq/ab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6F230990-F914-D7C3-E77D-38E326F4AB32}"/>
              </a:ext>
            </a:extLst>
          </p:cNvPr>
          <p:cNvCxnSpPr>
            <a:cxnSpLocks/>
          </p:cNvCxnSpPr>
          <p:nvPr/>
        </p:nvCxnSpPr>
        <p:spPr>
          <a:xfrm>
            <a:off x="359284" y="5479716"/>
            <a:ext cx="11491951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2F0636CC-E30F-6BD9-14FF-0B9B8A119F17}"/>
              </a:ext>
            </a:extLst>
          </p:cNvPr>
          <p:cNvGrpSpPr/>
          <p:nvPr/>
        </p:nvGrpSpPr>
        <p:grpSpPr>
          <a:xfrm>
            <a:off x="335002" y="5559019"/>
            <a:ext cx="11537109" cy="540000"/>
            <a:chOff x="335002" y="5559019"/>
            <a:chExt cx="11537109" cy="540000"/>
          </a:xfrm>
        </p:grpSpPr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5ADC09C2-150E-B947-6BFB-876A0CAEA819}"/>
                </a:ext>
              </a:extLst>
            </p:cNvPr>
            <p:cNvSpPr/>
            <p:nvPr/>
          </p:nvSpPr>
          <p:spPr>
            <a:xfrm>
              <a:off x="365087" y="5559019"/>
              <a:ext cx="11507024" cy="540000"/>
            </a:xfrm>
            <a:prstGeom prst="roundRect">
              <a:avLst/>
            </a:prstGeom>
            <a:solidFill>
              <a:srgbClr val="A7C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21B8B87C-B71A-A328-1749-BC7DFF0527C1}"/>
                </a:ext>
              </a:extLst>
            </p:cNvPr>
            <p:cNvSpPr txBox="1"/>
            <p:nvPr/>
          </p:nvSpPr>
          <p:spPr>
            <a:xfrm>
              <a:off x="4537393" y="5628964"/>
              <a:ext cx="122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pc="300" dirty="0">
                  <a:latin typeface="Roboto" panose="02000000000000000000" pitchFamily="2" charset="0"/>
                  <a:ea typeface="Roboto" panose="02000000000000000000" pitchFamily="2" charset="0"/>
                </a:rPr>
                <a:t>68.343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DFF1945-1CBC-F960-3D5E-4674CF804DFB}"/>
                </a:ext>
              </a:extLst>
            </p:cNvPr>
            <p:cNvSpPr txBox="1"/>
            <p:nvPr/>
          </p:nvSpPr>
          <p:spPr>
            <a:xfrm>
              <a:off x="6142961" y="5628964"/>
              <a:ext cx="16930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pc="300" dirty="0">
                  <a:latin typeface="Roboto" panose="02000000000000000000" pitchFamily="2" charset="0"/>
                  <a:ea typeface="Roboto" panose="02000000000000000000" pitchFamily="2" charset="0"/>
                </a:rPr>
                <a:t>+ 397.294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DAA049A-EF01-DD92-9ABB-22C8E277E8E7}"/>
                </a:ext>
              </a:extLst>
            </p:cNvPr>
            <p:cNvSpPr txBox="1"/>
            <p:nvPr/>
          </p:nvSpPr>
          <p:spPr>
            <a:xfrm>
              <a:off x="8639844" y="5628964"/>
              <a:ext cx="1959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pc="300" dirty="0">
                  <a:latin typeface="Roboto" panose="02000000000000000000" pitchFamily="2" charset="0"/>
                  <a:ea typeface="Roboto" panose="02000000000000000000" pitchFamily="2" charset="0"/>
                </a:rPr>
                <a:t>465.637 mq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C704470F-0509-3EB2-31C4-C7822EC65A9B}"/>
                </a:ext>
              </a:extLst>
            </p:cNvPr>
            <p:cNvSpPr txBox="1"/>
            <p:nvPr/>
          </p:nvSpPr>
          <p:spPr>
            <a:xfrm>
              <a:off x="335002" y="5628964"/>
              <a:ext cx="3625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pc="300" dirty="0">
                  <a:latin typeface="Roboto" panose="02000000000000000000" pitchFamily="2" charset="0"/>
                  <a:ea typeface="Roboto" panose="02000000000000000000" pitchFamily="2" charset="0"/>
                </a:rPr>
                <a:t>TOTALE</a:t>
              </a:r>
              <a:r>
                <a:rPr lang="it-IT" spc="3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61248CE-E74B-1EBF-E180-2A1EE73665AF}"/>
                </a:ext>
              </a:extLst>
            </p:cNvPr>
            <p:cNvSpPr txBox="1"/>
            <p:nvPr/>
          </p:nvSpPr>
          <p:spPr>
            <a:xfrm>
              <a:off x="10630549" y="5628964"/>
              <a:ext cx="1215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2000" b="1" spc="300" dirty="0">
                  <a:latin typeface="Roboto" panose="02000000000000000000" pitchFamily="2" charset="0"/>
                  <a:ea typeface="Roboto" panose="02000000000000000000" pitchFamily="2" charset="0"/>
                </a:rPr>
                <a:t>126,27</a:t>
              </a:r>
            </a:p>
          </p:txBody>
        </p:sp>
      </p:grp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BB3E9217-6229-D2B5-9318-CCC563410A2A}"/>
              </a:ext>
            </a:extLst>
          </p:cNvPr>
          <p:cNvSpPr/>
          <p:nvPr/>
        </p:nvSpPr>
        <p:spPr>
          <a:xfrm>
            <a:off x="330359" y="486470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97F1C8-FD59-D5BA-ABEF-D839D3EE29F3}"/>
              </a:ext>
            </a:extLst>
          </p:cNvPr>
          <p:cNvSpPr txBox="1"/>
          <p:nvPr/>
        </p:nvSpPr>
        <p:spPr>
          <a:xfrm>
            <a:off x="330360" y="4780761"/>
            <a:ext cx="420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SERVIZI DI INTERESSE COMUNE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FA4F478-E949-C495-6C3F-B51F5587518A}"/>
              </a:ext>
            </a:extLst>
          </p:cNvPr>
          <p:cNvSpPr/>
          <p:nvPr/>
        </p:nvSpPr>
        <p:spPr>
          <a:xfrm>
            <a:off x="334963" y="408644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F451F89-CCB8-DD73-E0E3-2DBE8BD4AC11}"/>
              </a:ext>
            </a:extLst>
          </p:cNvPr>
          <p:cNvSpPr txBox="1"/>
          <p:nvPr/>
        </p:nvSpPr>
        <p:spPr>
          <a:xfrm>
            <a:off x="334963" y="4002501"/>
            <a:ext cx="457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FORMAZIONE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E ISTRUZIONE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FC2AC43-3205-FB00-4AF9-43A6CC304DC7}"/>
              </a:ext>
            </a:extLst>
          </p:cNvPr>
          <p:cNvSpPr/>
          <p:nvPr/>
        </p:nvSpPr>
        <p:spPr>
          <a:xfrm>
            <a:off x="332661" y="252992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331510" y="1835607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EA14075-67DF-7120-1A99-2198B38F9E97}"/>
              </a:ext>
            </a:extLst>
          </p:cNvPr>
          <p:cNvSpPr txBox="1"/>
          <p:nvPr/>
        </p:nvSpPr>
        <p:spPr>
          <a:xfrm>
            <a:off x="331510" y="1905552"/>
            <a:ext cx="355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AREE PER LA SOSTA</a:t>
            </a:r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0F7B3AA1-328D-743E-9B69-B97B991D6D62}"/>
              </a:ext>
            </a:extLst>
          </p:cNvPr>
          <p:cNvSpPr/>
          <p:nvPr/>
        </p:nvSpPr>
        <p:spPr>
          <a:xfrm>
            <a:off x="333812" y="3308184"/>
            <a:ext cx="11507024" cy="540000"/>
          </a:xfrm>
          <a:prstGeom prst="roundRect">
            <a:avLst/>
          </a:prstGeom>
          <a:solidFill>
            <a:srgbClr val="CD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5A7939-DAAA-32C2-1E8D-0C67F962E743}"/>
              </a:ext>
            </a:extLst>
          </p:cNvPr>
          <p:cNvSpPr txBox="1"/>
          <p:nvPr/>
        </p:nvSpPr>
        <p:spPr>
          <a:xfrm>
            <a:off x="334963" y="817414"/>
            <a:ext cx="52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PRESENTI AL 2021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3.786</a:t>
            </a:r>
          </a:p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ABITANTI IN PREVISIONE AL 2028	</a:t>
            </a:r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3.687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9CBC0A-CB80-67F4-DAB9-92C5DD135039}"/>
              </a:ext>
            </a:extLst>
          </p:cNvPr>
          <p:cNvSpPr txBox="1"/>
          <p:nvPr/>
        </p:nvSpPr>
        <p:spPr>
          <a:xfrm>
            <a:off x="4528106" y="1905552"/>
            <a:ext cx="13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22.981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BCA975-D491-6C57-7CA0-876657183DAA}"/>
              </a:ext>
            </a:extLst>
          </p:cNvPr>
          <p:cNvSpPr txBox="1"/>
          <p:nvPr/>
        </p:nvSpPr>
        <p:spPr>
          <a:xfrm>
            <a:off x="6223072" y="1905552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+4.490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2F960F-F286-7E8B-D1D4-3638AE8D56CF}"/>
              </a:ext>
            </a:extLst>
          </p:cNvPr>
          <p:cNvSpPr txBox="1"/>
          <p:nvPr/>
        </p:nvSpPr>
        <p:spPr>
          <a:xfrm>
            <a:off x="8666069" y="1905552"/>
            <a:ext cx="179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27.471 mq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7945B0-D27C-46B1-5606-8B53E363601B}"/>
              </a:ext>
            </a:extLst>
          </p:cNvPr>
          <p:cNvSpPr txBox="1"/>
          <p:nvPr/>
        </p:nvSpPr>
        <p:spPr>
          <a:xfrm>
            <a:off x="10213969" y="1905552"/>
            <a:ext cx="162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7,45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9125A75-B2CF-B361-92CF-8B1A61CE616F}"/>
              </a:ext>
            </a:extLst>
          </p:cNvPr>
          <p:cNvSpPr txBox="1"/>
          <p:nvPr/>
        </p:nvSpPr>
        <p:spPr>
          <a:xfrm>
            <a:off x="4529258" y="26152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12.283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65114E3-F83B-7F8E-A9E3-6A84DB4DD6A1}"/>
              </a:ext>
            </a:extLst>
          </p:cNvPr>
          <p:cNvSpPr txBox="1"/>
          <p:nvPr/>
        </p:nvSpPr>
        <p:spPr>
          <a:xfrm>
            <a:off x="8667221" y="261525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353.980 mq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44487F-8EA5-20B9-FED3-E7DBA3F42BE4}"/>
              </a:ext>
            </a:extLst>
          </p:cNvPr>
          <p:cNvSpPr txBox="1"/>
          <p:nvPr/>
        </p:nvSpPr>
        <p:spPr>
          <a:xfrm>
            <a:off x="10868562" y="261525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96,00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ED885A6-0397-0D6D-1879-3A0365488614}"/>
              </a:ext>
            </a:extLst>
          </p:cNvPr>
          <p:cNvSpPr txBox="1"/>
          <p:nvPr/>
        </p:nvSpPr>
        <p:spPr>
          <a:xfrm>
            <a:off x="6246492" y="261525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+341.697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31EBF2-E668-114F-70C0-B268D2D9CF23}"/>
              </a:ext>
            </a:extLst>
          </p:cNvPr>
          <p:cNvSpPr txBox="1"/>
          <p:nvPr/>
        </p:nvSpPr>
        <p:spPr>
          <a:xfrm>
            <a:off x="4530409" y="341045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2.897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6AC7E5-59A1-81B8-2F34-97744FD6A90D}"/>
              </a:ext>
            </a:extLst>
          </p:cNvPr>
          <p:cNvSpPr txBox="1"/>
          <p:nvPr/>
        </p:nvSpPr>
        <p:spPr>
          <a:xfrm>
            <a:off x="8668372" y="3410459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53.185 mq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663321F-BE51-A726-92FE-FF9EC45969F7}"/>
              </a:ext>
            </a:extLst>
          </p:cNvPr>
          <p:cNvSpPr txBox="1"/>
          <p:nvPr/>
        </p:nvSpPr>
        <p:spPr>
          <a:xfrm>
            <a:off x="10869713" y="341045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14,42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00B4011-C8D8-3CD1-45FE-3E4BE193CB55}"/>
              </a:ext>
            </a:extLst>
          </p:cNvPr>
          <p:cNvSpPr txBox="1"/>
          <p:nvPr/>
        </p:nvSpPr>
        <p:spPr>
          <a:xfrm>
            <a:off x="6223072" y="3410459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+50.288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A3A787-549B-1283-D789-7FC2079B461A}"/>
              </a:ext>
            </a:extLst>
          </p:cNvPr>
          <p:cNvSpPr txBox="1"/>
          <p:nvPr/>
        </p:nvSpPr>
        <p:spPr>
          <a:xfrm>
            <a:off x="4531559" y="417177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14.424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4608E46-5144-FA4F-DF95-C8A5D2F23CFF}"/>
              </a:ext>
            </a:extLst>
          </p:cNvPr>
          <p:cNvSpPr txBox="1"/>
          <p:nvPr/>
        </p:nvSpPr>
        <p:spPr>
          <a:xfrm>
            <a:off x="8669522" y="417177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14.424 mq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6AB3BD0-CF85-8592-AB8A-132732B79313}"/>
              </a:ext>
            </a:extLst>
          </p:cNvPr>
          <p:cNvSpPr txBox="1"/>
          <p:nvPr/>
        </p:nvSpPr>
        <p:spPr>
          <a:xfrm>
            <a:off x="11047029" y="417038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3,91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DA70B99-193C-EBAD-2E66-4E46BB1BE8A4}"/>
              </a:ext>
            </a:extLst>
          </p:cNvPr>
          <p:cNvSpPr txBox="1"/>
          <p:nvPr/>
        </p:nvSpPr>
        <p:spPr>
          <a:xfrm>
            <a:off x="4532750" y="495003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15.758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C1C52D5-3CD1-3B2E-25EC-067A19AA5E68}"/>
              </a:ext>
            </a:extLst>
          </p:cNvPr>
          <p:cNvSpPr txBox="1"/>
          <p:nvPr/>
        </p:nvSpPr>
        <p:spPr>
          <a:xfrm>
            <a:off x="8670713" y="495003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16.577 mq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26E5DBE-2A64-0806-C72C-6A530E8CCB7C}"/>
              </a:ext>
            </a:extLst>
          </p:cNvPr>
          <p:cNvSpPr txBox="1"/>
          <p:nvPr/>
        </p:nvSpPr>
        <p:spPr>
          <a:xfrm>
            <a:off x="10706405" y="4950038"/>
            <a:ext cx="113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4,49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42479DC-D4F9-734C-85CB-BEF7B5493684}"/>
              </a:ext>
            </a:extLst>
          </p:cNvPr>
          <p:cNvSpPr txBox="1"/>
          <p:nvPr/>
        </p:nvSpPr>
        <p:spPr>
          <a:xfrm>
            <a:off x="6223072" y="4950038"/>
            <a:ext cx="23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+819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8CEA463-6D54-6F34-13A7-574833CEF290}"/>
              </a:ext>
            </a:extLst>
          </p:cNvPr>
          <p:cNvSpPr txBox="1"/>
          <p:nvPr/>
        </p:nvSpPr>
        <p:spPr>
          <a:xfrm>
            <a:off x="333813" y="3224241"/>
            <a:ext cx="384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SERVIZI PER IL GIOCO, SPORT E TEMPO LIBERO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98D9EB-0335-E7A6-4CEC-D40B1273F51C}"/>
              </a:ext>
            </a:extLst>
          </p:cNvPr>
          <p:cNvSpPr txBox="1"/>
          <p:nvPr/>
        </p:nvSpPr>
        <p:spPr>
          <a:xfrm>
            <a:off x="332663" y="2445981"/>
            <a:ext cx="319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AREE A VERDE E PARCHI URBANI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</p:spTree>
    <p:extLst>
      <p:ext uri="{BB962C8B-B14F-4D97-AF65-F5344CB8AC3E}">
        <p14:creationId xmlns:p14="http://schemas.microsoft.com/office/powerpoint/2010/main" val="296898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 hidden="1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 hidden="1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Arcene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cxnSp>
        <p:nvCxnSpPr>
          <p:cNvPr id="13" name="Connettore diritto 12" hidden="1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 hidden="1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3" y="265856"/>
            <a:ext cx="296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SERVIZI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5ADC09C2-150E-B947-6BFB-876A0CAEA819}"/>
              </a:ext>
            </a:extLst>
          </p:cNvPr>
          <p:cNvSpPr/>
          <p:nvPr/>
        </p:nvSpPr>
        <p:spPr>
          <a:xfrm>
            <a:off x="0" y="0"/>
            <a:ext cx="12188952" cy="6857998"/>
          </a:xfrm>
          <a:prstGeom prst="roundRect">
            <a:avLst/>
          </a:prstGeom>
          <a:solidFill>
            <a:srgbClr val="A7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0474C7-41BA-9126-851D-A75BA1C13056}"/>
              </a:ext>
            </a:extLst>
          </p:cNvPr>
          <p:cNvSpPr txBox="1"/>
          <p:nvPr/>
        </p:nvSpPr>
        <p:spPr>
          <a:xfrm>
            <a:off x="1660874" y="4915497"/>
            <a:ext cx="3191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Di cui aree di cava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dismesse riconvertite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333.660mq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862B7E-E5D0-2F58-CD51-5DC5DAEB2B14}"/>
              </a:ext>
            </a:extLst>
          </p:cNvPr>
          <p:cNvSpPr txBox="1"/>
          <p:nvPr/>
        </p:nvSpPr>
        <p:spPr>
          <a:xfrm>
            <a:off x="7358847" y="5585676"/>
            <a:ext cx="2034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Tolte le quali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si ottengono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44,47 mq/ab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0F29BD51-554F-31C5-590A-69A3FC5A73AD}"/>
              </a:ext>
            </a:extLst>
          </p:cNvPr>
          <p:cNvSpPr/>
          <p:nvPr/>
        </p:nvSpPr>
        <p:spPr>
          <a:xfrm>
            <a:off x="1626146" y="3668482"/>
            <a:ext cx="3153938" cy="1153883"/>
          </a:xfrm>
          <a:prstGeom prst="roundRect">
            <a:avLst/>
          </a:prstGeom>
          <a:solidFill>
            <a:srgbClr val="EF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DAA049A-EF01-DD92-9ABB-22C8E277E8E7}"/>
              </a:ext>
            </a:extLst>
          </p:cNvPr>
          <p:cNvSpPr txBox="1"/>
          <p:nvPr/>
        </p:nvSpPr>
        <p:spPr>
          <a:xfrm>
            <a:off x="1626147" y="3768370"/>
            <a:ext cx="3153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Standard complessivi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del piano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465.637 mq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40DBEDEA-DFD4-9076-922D-CCB9C38ACF33}"/>
              </a:ext>
            </a:extLst>
          </p:cNvPr>
          <p:cNvCxnSpPr>
            <a:cxnSpLocks/>
          </p:cNvCxnSpPr>
          <p:nvPr/>
        </p:nvCxnSpPr>
        <p:spPr>
          <a:xfrm>
            <a:off x="5321222" y="4245423"/>
            <a:ext cx="1260577" cy="0"/>
          </a:xfrm>
          <a:prstGeom prst="straightConnector1">
            <a:avLst/>
          </a:prstGeom>
          <a:ln w="38100">
            <a:solidFill>
              <a:srgbClr val="2D65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0DDC1442-3A8C-1652-0FD1-B0FF0C3675E7}"/>
              </a:ext>
            </a:extLst>
          </p:cNvPr>
          <p:cNvSpPr/>
          <p:nvPr/>
        </p:nvSpPr>
        <p:spPr>
          <a:xfrm>
            <a:off x="6795410" y="3668482"/>
            <a:ext cx="3153938" cy="1153883"/>
          </a:xfrm>
          <a:prstGeom prst="roundRect">
            <a:avLst/>
          </a:prstGeom>
          <a:solidFill>
            <a:srgbClr val="EF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61248CE-E74B-1EBF-E180-2A1EE73665AF}"/>
              </a:ext>
            </a:extLst>
          </p:cNvPr>
          <p:cNvSpPr txBox="1"/>
          <p:nvPr/>
        </p:nvSpPr>
        <p:spPr>
          <a:xfrm>
            <a:off x="6795410" y="3783758"/>
            <a:ext cx="315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Standard per abitanti 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garantiti dal piano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126,27 mq/ab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381687F-9358-910B-57C2-D997FBA06DCA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9B396B1B-C0FD-2D6B-7AB2-763EF609253D}"/>
              </a:ext>
            </a:extLst>
          </p:cNvPr>
          <p:cNvSpPr/>
          <p:nvPr/>
        </p:nvSpPr>
        <p:spPr>
          <a:xfrm>
            <a:off x="1626146" y="759190"/>
            <a:ext cx="3153939" cy="1256724"/>
          </a:xfrm>
          <a:prstGeom prst="roundRect">
            <a:avLst/>
          </a:prstGeom>
          <a:solidFill>
            <a:srgbClr val="D5D5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A9AF62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C8BE8C6-EE5A-886C-5831-22969F58E9B4}"/>
              </a:ext>
            </a:extLst>
          </p:cNvPr>
          <p:cNvSpPr txBox="1"/>
          <p:nvPr/>
        </p:nvSpPr>
        <p:spPr>
          <a:xfrm>
            <a:off x="1808343" y="787388"/>
            <a:ext cx="2789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Standard minimi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per abitante da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garantire secondo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la L.R. 12/2005</a:t>
            </a:r>
            <a:endParaRPr lang="it-IT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A4DAFF2A-8F1A-61A6-A813-53182E88B260}"/>
              </a:ext>
            </a:extLst>
          </p:cNvPr>
          <p:cNvSpPr/>
          <p:nvPr/>
        </p:nvSpPr>
        <p:spPr>
          <a:xfrm>
            <a:off x="7634684" y="952174"/>
            <a:ext cx="1475390" cy="870757"/>
          </a:xfrm>
          <a:prstGeom prst="roundRect">
            <a:avLst/>
          </a:prstGeom>
          <a:solidFill>
            <a:srgbClr val="D5D5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A9AF62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581482C-F6CB-4E42-F455-FD46FB66B4E3}"/>
              </a:ext>
            </a:extLst>
          </p:cNvPr>
          <p:cNvSpPr txBox="1"/>
          <p:nvPr/>
        </p:nvSpPr>
        <p:spPr>
          <a:xfrm>
            <a:off x="7674111" y="1202886"/>
            <a:ext cx="139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18mq/ab</a:t>
            </a:r>
            <a:endParaRPr lang="it-IT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71241B06-92B7-6CE1-C19D-A5182A6F7ED3}"/>
              </a:ext>
            </a:extLst>
          </p:cNvPr>
          <p:cNvSpPr/>
          <p:nvPr/>
        </p:nvSpPr>
        <p:spPr>
          <a:xfrm>
            <a:off x="7442597" y="2456505"/>
            <a:ext cx="1859564" cy="1061857"/>
          </a:xfrm>
          <a:prstGeom prst="roundRect">
            <a:avLst/>
          </a:prstGeom>
          <a:solidFill>
            <a:srgbClr val="D5D5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A9AF62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BA5FE0F6-A72C-6A6E-4C8A-4D1AF4CDB420}"/>
              </a:ext>
            </a:extLst>
          </p:cNvPr>
          <p:cNvSpPr txBox="1"/>
          <p:nvPr/>
        </p:nvSpPr>
        <p:spPr>
          <a:xfrm>
            <a:off x="7546674" y="2664268"/>
            <a:ext cx="1651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Pari a: 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66.366 mq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2EF6DDBB-5AE1-3EA1-512E-9A041208EE5C}"/>
              </a:ext>
            </a:extLst>
          </p:cNvPr>
          <p:cNvCxnSpPr>
            <a:cxnSpLocks/>
          </p:cNvCxnSpPr>
          <p:nvPr/>
        </p:nvCxnSpPr>
        <p:spPr>
          <a:xfrm>
            <a:off x="5235586" y="1387552"/>
            <a:ext cx="1467293" cy="0"/>
          </a:xfrm>
          <a:prstGeom prst="straightConnector1">
            <a:avLst/>
          </a:prstGeom>
          <a:ln w="38100">
            <a:solidFill>
              <a:srgbClr val="7B7F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03FD9C55-5FE0-AD8D-D591-C51E00F31A56}"/>
              </a:ext>
            </a:extLst>
          </p:cNvPr>
          <p:cNvCxnSpPr>
            <a:cxnSpLocks/>
          </p:cNvCxnSpPr>
          <p:nvPr/>
        </p:nvCxnSpPr>
        <p:spPr>
          <a:xfrm flipH="1">
            <a:off x="8368646" y="1858795"/>
            <a:ext cx="7466" cy="498467"/>
          </a:xfrm>
          <a:prstGeom prst="straightConnector1">
            <a:avLst/>
          </a:prstGeom>
          <a:ln w="38100">
            <a:solidFill>
              <a:srgbClr val="7B7F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ED045D2-76B0-6E11-3FC4-BF5E1BD75B22}"/>
              </a:ext>
            </a:extLst>
          </p:cNvPr>
          <p:cNvCxnSpPr>
            <a:cxnSpLocks/>
          </p:cNvCxnSpPr>
          <p:nvPr/>
        </p:nvCxnSpPr>
        <p:spPr>
          <a:xfrm>
            <a:off x="5348945" y="5377162"/>
            <a:ext cx="1726769" cy="528664"/>
          </a:xfrm>
          <a:prstGeom prst="straightConnector1">
            <a:avLst/>
          </a:prstGeom>
          <a:ln w="38100">
            <a:solidFill>
              <a:srgbClr val="2D65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3EB8B4E-B716-45F7-950A-D4AC5C7BB1A1}"/>
              </a:ext>
            </a:extLst>
          </p:cNvPr>
          <p:cNvCxnSpPr>
            <a:cxnSpLocks/>
          </p:cNvCxnSpPr>
          <p:nvPr/>
        </p:nvCxnSpPr>
        <p:spPr>
          <a:xfrm>
            <a:off x="8376112" y="4915497"/>
            <a:ext cx="0" cy="528664"/>
          </a:xfrm>
          <a:prstGeom prst="straightConnector1">
            <a:avLst/>
          </a:prstGeom>
          <a:ln w="38100">
            <a:solidFill>
              <a:srgbClr val="2D65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51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0" grpId="0" animBg="1"/>
      <p:bldP spid="37" grpId="0"/>
      <p:bldP spid="45" grpId="0" animBg="1"/>
      <p:bldP spid="42" grpId="0"/>
      <p:bldP spid="48" grpId="0" animBg="1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278296A-FADE-3984-568E-F60ABC68644E}"/>
              </a:ext>
            </a:extLst>
          </p:cNvPr>
          <p:cNvSpPr/>
          <p:nvPr/>
        </p:nvSpPr>
        <p:spPr>
          <a:xfrm>
            <a:off x="1810333" y="1819525"/>
            <a:ext cx="10046705" cy="738372"/>
          </a:xfrm>
          <a:prstGeom prst="roundRect">
            <a:avLst/>
          </a:prstGeom>
          <a:solidFill>
            <a:srgbClr val="A9A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2013E3-4AF1-B462-D02F-97D86990469A}"/>
              </a:ext>
            </a:extLst>
          </p:cNvPr>
          <p:cNvSpPr txBox="1"/>
          <p:nvPr/>
        </p:nvSpPr>
        <p:spPr>
          <a:xfrm>
            <a:off x="1939636" y="1862624"/>
            <a:ext cx="335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SUPERFICIE AGRICOLA </a:t>
            </a:r>
          </a:p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O NATURALE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82A264-041B-2C6B-FBF4-0A66A3DFED72}"/>
              </a:ext>
            </a:extLst>
          </p:cNvPr>
          <p:cNvSpPr txBox="1"/>
          <p:nvPr/>
        </p:nvSpPr>
        <p:spPr>
          <a:xfrm>
            <a:off x="9735127" y="2001123"/>
            <a:ext cx="212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+ 387.070 mq</a:t>
            </a:r>
          </a:p>
        </p:txBody>
      </p:sp>
      <p:pic>
        <p:nvPicPr>
          <p:cNvPr id="5" name="Immagine 4" descr="Immagine che contiene cartone animato, design, illustrazione&#10;&#10;Descrizione generata automaticamente">
            <a:extLst>
              <a:ext uri="{FF2B5EF4-FFF2-40B4-BE49-F238E27FC236}">
                <a16:creationId xmlns:a16="http://schemas.microsoft.com/office/drawing/2014/main" id="{7594F7AC-9BFC-E666-EE6D-10493A909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1434874"/>
            <a:ext cx="1475370" cy="14753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E0A452-E2C6-AA36-8AAE-CACFFCB8FFEB}"/>
              </a:ext>
            </a:extLst>
          </p:cNvPr>
          <p:cNvSpPr txBox="1"/>
          <p:nvPr/>
        </p:nvSpPr>
        <p:spPr>
          <a:xfrm>
            <a:off x="6054589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2.676.407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DBCFCE7-AB6D-6454-FA2E-72A9859740D3}"/>
              </a:ext>
            </a:extLst>
          </p:cNvPr>
          <p:cNvSpPr txBox="1"/>
          <p:nvPr/>
        </p:nvSpPr>
        <p:spPr>
          <a:xfrm>
            <a:off x="8013973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3.063.477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915EE3-B68D-2FF6-A250-024FD278E5D1}"/>
              </a:ext>
            </a:extLst>
          </p:cNvPr>
          <p:cNvSpPr txBox="1"/>
          <p:nvPr/>
        </p:nvSpPr>
        <p:spPr>
          <a:xfrm>
            <a:off x="334963" y="817414"/>
            <a:ext cx="3153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SUPERFICIE COMPLESSIVA DEL TERRITORIO COMUNALE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655CE6-C76F-2F1C-F3EF-37BAF406C8FB}"/>
              </a:ext>
            </a:extLst>
          </p:cNvPr>
          <p:cNvSpPr txBox="1"/>
          <p:nvPr/>
        </p:nvSpPr>
        <p:spPr>
          <a:xfrm>
            <a:off x="334963" y="188913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CONSUMO DI SUOLO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539E720-FB94-8594-2AE2-C49B15C48BEB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B139A9-A6D5-BA55-7B7D-A9EAB0EBCCEB}"/>
              </a:ext>
            </a:extLst>
          </p:cNvPr>
          <p:cNvSpPr txBox="1">
            <a:spLocks/>
          </p:cNvSpPr>
          <p:nvPr/>
        </p:nvSpPr>
        <p:spPr>
          <a:xfrm>
            <a:off x="5742723" y="131776"/>
            <a:ext cx="296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SINTESI DEI DATI COMUNALI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B635C0-AAFB-9A58-7C86-95C7FB4EA6E3}"/>
              </a:ext>
            </a:extLst>
          </p:cNvPr>
          <p:cNvSpPr txBox="1"/>
          <p:nvPr/>
        </p:nvSpPr>
        <p:spPr>
          <a:xfrm>
            <a:off x="3488605" y="988528"/>
            <a:ext cx="168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4.665.722 mq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2D3A96-7234-A45D-48C0-BF66EE98A308}"/>
              </a:ext>
            </a:extLst>
          </p:cNvPr>
          <p:cNvSpPr txBox="1"/>
          <p:nvPr/>
        </p:nvSpPr>
        <p:spPr>
          <a:xfrm>
            <a:off x="9664290" y="1410289"/>
            <a:ext cx="219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DIFFERENZA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9D32870-803A-3280-2A71-DB9108E66B0F}"/>
              </a:ext>
            </a:extLst>
          </p:cNvPr>
          <p:cNvSpPr txBox="1"/>
          <p:nvPr/>
        </p:nvSpPr>
        <p:spPr>
          <a:xfrm>
            <a:off x="6343130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2014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F156CE6-1D71-6AC7-1AD0-8E6BE2CB71D6}"/>
              </a:ext>
            </a:extLst>
          </p:cNvPr>
          <p:cNvSpPr txBox="1"/>
          <p:nvPr/>
        </p:nvSpPr>
        <p:spPr>
          <a:xfrm>
            <a:off x="8302514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3953556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  <p:bldP spid="17" grpId="0"/>
      <p:bldP spid="10" grpId="0"/>
      <p:bldP spid="12" grpId="0"/>
      <p:bldP spid="4" grpId="0"/>
      <p:bldP spid="8" grpId="0"/>
      <p:bldP spid="14" grpId="0"/>
      <p:bldP spid="15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sfondo">
            <a:extLst>
              <a:ext uri="{FF2B5EF4-FFF2-40B4-BE49-F238E27FC236}">
                <a16:creationId xmlns:a16="http://schemas.microsoft.com/office/drawing/2014/main" id="{319ED1D1-1509-AD95-DCB0-9FA03AE53D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8B8287-12BE-BE4F-6D02-E1667AC2F689}"/>
              </a:ext>
            </a:extLst>
          </p:cNvPr>
          <p:cNvSpPr txBox="1"/>
          <p:nvPr/>
        </p:nvSpPr>
        <p:spPr>
          <a:xfrm>
            <a:off x="334963" y="817414"/>
            <a:ext cx="3153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SUPERFICIE COMPLESSIVA DEL TERRITORIO COMUNALE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74CCC-7EEE-17F7-D31B-24F74EDABC7D}"/>
              </a:ext>
            </a:extLst>
          </p:cNvPr>
          <p:cNvSpPr txBox="1"/>
          <p:nvPr/>
        </p:nvSpPr>
        <p:spPr>
          <a:xfrm>
            <a:off x="334963" y="188913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CONSUMO DI SUOLO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D46DF16-80D0-0C8A-C823-46AD54B0F369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6CD068-7091-CB89-F9E4-B29E4111D1D9}"/>
              </a:ext>
            </a:extLst>
          </p:cNvPr>
          <p:cNvSpPr txBox="1">
            <a:spLocks/>
          </p:cNvSpPr>
          <p:nvPr/>
        </p:nvSpPr>
        <p:spPr>
          <a:xfrm>
            <a:off x="5742723" y="131776"/>
            <a:ext cx="296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SINTESI DEI DATI COMUNALI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D0E364E-716A-C734-9480-DDFDCAFAAF25}"/>
              </a:ext>
            </a:extLst>
          </p:cNvPr>
          <p:cNvSpPr/>
          <p:nvPr/>
        </p:nvSpPr>
        <p:spPr>
          <a:xfrm>
            <a:off x="1810333" y="1819525"/>
            <a:ext cx="10046705" cy="738372"/>
          </a:xfrm>
          <a:prstGeom prst="roundRect">
            <a:avLst/>
          </a:prstGeom>
          <a:solidFill>
            <a:srgbClr val="A9A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 descr="Immagine che contiene cartone animato, design, illustrazione&#10;&#10;Descrizione generata automaticamente">
            <a:extLst>
              <a:ext uri="{FF2B5EF4-FFF2-40B4-BE49-F238E27FC236}">
                <a16:creationId xmlns:a16="http://schemas.microsoft.com/office/drawing/2014/main" id="{2E00E310-249D-CC98-50DD-E981AA544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1567178"/>
            <a:ext cx="1130729" cy="113072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F52209F-762B-D202-9CB8-73EAD436F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1" y="2516512"/>
            <a:ext cx="1475370" cy="1475370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15B2DFD-8A36-82B5-EBAE-EA5EE1A3E18F}"/>
              </a:ext>
            </a:extLst>
          </p:cNvPr>
          <p:cNvSpPr txBox="1"/>
          <p:nvPr/>
        </p:nvSpPr>
        <p:spPr>
          <a:xfrm>
            <a:off x="9664290" y="1410289"/>
            <a:ext cx="219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DIFFERENZA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DB3AEC2-810E-90EB-F54B-52C52AF64E15}"/>
              </a:ext>
            </a:extLst>
          </p:cNvPr>
          <p:cNvSpPr txBox="1"/>
          <p:nvPr/>
        </p:nvSpPr>
        <p:spPr>
          <a:xfrm>
            <a:off x="6343130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2014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6993B3A-EDCA-936F-0609-F68CB39750BC}"/>
              </a:ext>
            </a:extLst>
          </p:cNvPr>
          <p:cNvSpPr txBox="1"/>
          <p:nvPr/>
        </p:nvSpPr>
        <p:spPr>
          <a:xfrm>
            <a:off x="8302514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B6EAA2-284C-5A6F-435E-8385957A02BE}"/>
              </a:ext>
            </a:extLst>
          </p:cNvPr>
          <p:cNvSpPr txBox="1"/>
          <p:nvPr/>
        </p:nvSpPr>
        <p:spPr>
          <a:xfrm>
            <a:off x="1939636" y="1862624"/>
            <a:ext cx="335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SUPERFICIE AGRICOLA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O NATURALE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CE057CA6-6D11-507A-95AE-5BB7BD7591FD}"/>
              </a:ext>
            </a:extLst>
          </p:cNvPr>
          <p:cNvSpPr/>
          <p:nvPr/>
        </p:nvSpPr>
        <p:spPr>
          <a:xfrm>
            <a:off x="1810332" y="2936298"/>
            <a:ext cx="10046706" cy="738372"/>
          </a:xfrm>
          <a:prstGeom prst="roundRect">
            <a:avLst/>
          </a:prstGeom>
          <a:solidFill>
            <a:srgbClr val="CF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B2C231-D683-1A09-4306-91A6EE85EB93}"/>
              </a:ext>
            </a:extLst>
          </p:cNvPr>
          <p:cNvSpPr txBox="1"/>
          <p:nvPr/>
        </p:nvSpPr>
        <p:spPr>
          <a:xfrm>
            <a:off x="6054589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1.640.400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8FD3F36-3DFD-BD7C-EAC6-DC69F6EBDB0A}"/>
              </a:ext>
            </a:extLst>
          </p:cNvPr>
          <p:cNvSpPr txBox="1"/>
          <p:nvPr/>
        </p:nvSpPr>
        <p:spPr>
          <a:xfrm>
            <a:off x="8013973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1.326.316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8C6EFC5-5C2B-8121-648E-5809380ECFFC}"/>
              </a:ext>
            </a:extLst>
          </p:cNvPr>
          <p:cNvSpPr txBox="1"/>
          <p:nvPr/>
        </p:nvSpPr>
        <p:spPr>
          <a:xfrm>
            <a:off x="9905863" y="3120818"/>
            <a:ext cx="19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-314.084 mq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9BCAF82-9F03-7E2D-493B-C3AC7A0E5EE1}"/>
              </a:ext>
            </a:extLst>
          </p:cNvPr>
          <p:cNvSpPr txBox="1"/>
          <p:nvPr/>
        </p:nvSpPr>
        <p:spPr>
          <a:xfrm>
            <a:off x="1939636" y="2982319"/>
            <a:ext cx="380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SUPERFICIE </a:t>
            </a:r>
          </a:p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URBANIZZATA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9AE62B-D0B9-E171-786E-99C70F1FC85A}"/>
              </a:ext>
            </a:extLst>
          </p:cNvPr>
          <p:cNvSpPr txBox="1"/>
          <p:nvPr/>
        </p:nvSpPr>
        <p:spPr>
          <a:xfrm>
            <a:off x="3488605" y="988528"/>
            <a:ext cx="168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4.665.722 mq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BACC3A-E388-F4C4-2B27-9DD1CB8AF94E}"/>
              </a:ext>
            </a:extLst>
          </p:cNvPr>
          <p:cNvSpPr txBox="1"/>
          <p:nvPr/>
        </p:nvSpPr>
        <p:spPr>
          <a:xfrm>
            <a:off x="6054589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2.676.407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F4394A-43A7-CB36-3A39-DE41198E7B52}"/>
              </a:ext>
            </a:extLst>
          </p:cNvPr>
          <p:cNvSpPr txBox="1"/>
          <p:nvPr/>
        </p:nvSpPr>
        <p:spPr>
          <a:xfrm>
            <a:off x="8013973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3.063.477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E70D14-9481-1D5C-8310-1A87DEA1ECFB}"/>
              </a:ext>
            </a:extLst>
          </p:cNvPr>
          <p:cNvSpPr txBox="1"/>
          <p:nvPr/>
        </p:nvSpPr>
        <p:spPr>
          <a:xfrm>
            <a:off x="9735127" y="2001123"/>
            <a:ext cx="212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+ 387.070 mq</a:t>
            </a:r>
          </a:p>
        </p:txBody>
      </p:sp>
    </p:spTree>
    <p:extLst>
      <p:ext uri="{BB962C8B-B14F-4D97-AF65-F5344CB8AC3E}">
        <p14:creationId xmlns:p14="http://schemas.microsoft.com/office/powerpoint/2010/main" val="1020257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sfondo">
            <a:extLst>
              <a:ext uri="{FF2B5EF4-FFF2-40B4-BE49-F238E27FC236}">
                <a16:creationId xmlns:a16="http://schemas.microsoft.com/office/drawing/2014/main" id="{4CAC717C-E844-1FDF-7267-9CD1938856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AB39ADFD-675D-9C0A-98BC-352B27DB73F7}"/>
              </a:ext>
            </a:extLst>
          </p:cNvPr>
          <p:cNvSpPr/>
          <p:nvPr/>
        </p:nvSpPr>
        <p:spPr>
          <a:xfrm>
            <a:off x="1810332" y="4057717"/>
            <a:ext cx="10046706" cy="738372"/>
          </a:xfrm>
          <a:prstGeom prst="roundRect">
            <a:avLst/>
          </a:prstGeom>
          <a:solidFill>
            <a:srgbClr val="F6B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8B8287-12BE-BE4F-6D02-E1667AC2F689}"/>
              </a:ext>
            </a:extLst>
          </p:cNvPr>
          <p:cNvSpPr txBox="1"/>
          <p:nvPr/>
        </p:nvSpPr>
        <p:spPr>
          <a:xfrm>
            <a:off x="334963" y="817414"/>
            <a:ext cx="3153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SUPERFICIE COMPLESSIVA DEL TERRITORIO COMUNALE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AE9508-7CBC-CEE1-ABBC-50E819DAD785}"/>
              </a:ext>
            </a:extLst>
          </p:cNvPr>
          <p:cNvSpPr txBox="1"/>
          <p:nvPr/>
        </p:nvSpPr>
        <p:spPr>
          <a:xfrm>
            <a:off x="1939636" y="4103738"/>
            <a:ext cx="30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SUPERFICE URBANIZZABILE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4CB2F72-8458-D810-B6D1-DC05C0679585}"/>
              </a:ext>
            </a:extLst>
          </p:cNvPr>
          <p:cNvSpPr txBox="1"/>
          <p:nvPr/>
        </p:nvSpPr>
        <p:spPr>
          <a:xfrm>
            <a:off x="6155333" y="425762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348.918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1186F3D-AE3A-D25F-D804-D8C8856040FE}"/>
              </a:ext>
            </a:extLst>
          </p:cNvPr>
          <p:cNvSpPr txBox="1"/>
          <p:nvPr/>
        </p:nvSpPr>
        <p:spPr>
          <a:xfrm>
            <a:off x="8191661" y="425762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275.929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7DE62F0-070C-0305-5405-CB1C6C74A1DD}"/>
              </a:ext>
            </a:extLst>
          </p:cNvPr>
          <p:cNvSpPr txBox="1"/>
          <p:nvPr/>
        </p:nvSpPr>
        <p:spPr>
          <a:xfrm>
            <a:off x="10050429" y="4242237"/>
            <a:ext cx="18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-72.986 mq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74CCC-7EEE-17F7-D31B-24F74EDABC7D}"/>
              </a:ext>
            </a:extLst>
          </p:cNvPr>
          <p:cNvSpPr txBox="1"/>
          <p:nvPr/>
        </p:nvSpPr>
        <p:spPr>
          <a:xfrm>
            <a:off x="334963" y="188913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CONSUMO DI SUOLO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D46DF16-80D0-0C8A-C823-46AD54B0F369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6CD068-7091-CB89-F9E4-B29E4111D1D9}"/>
              </a:ext>
            </a:extLst>
          </p:cNvPr>
          <p:cNvSpPr txBox="1">
            <a:spLocks/>
          </p:cNvSpPr>
          <p:nvPr/>
        </p:nvSpPr>
        <p:spPr>
          <a:xfrm>
            <a:off x="5742723" y="131776"/>
            <a:ext cx="296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SINTESI DEI DATI COMUNALI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1421E18-47F9-E24A-9337-CCE78C62D16F}"/>
              </a:ext>
            </a:extLst>
          </p:cNvPr>
          <p:cNvSpPr/>
          <p:nvPr/>
        </p:nvSpPr>
        <p:spPr>
          <a:xfrm>
            <a:off x="1810333" y="1819525"/>
            <a:ext cx="10046705" cy="738372"/>
          </a:xfrm>
          <a:prstGeom prst="roundRect">
            <a:avLst/>
          </a:prstGeom>
          <a:solidFill>
            <a:srgbClr val="A9A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7" name="Immagine 36" descr="Immagine che contiene cartone animato, design, illustrazione&#10;&#10;Descrizione generata automaticamente">
            <a:extLst>
              <a:ext uri="{FF2B5EF4-FFF2-40B4-BE49-F238E27FC236}">
                <a16:creationId xmlns:a16="http://schemas.microsoft.com/office/drawing/2014/main" id="{330D4659-15EF-AB85-DA53-9BCB54EE9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1567178"/>
            <a:ext cx="1130729" cy="1130729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C2ED34E-435F-3FA9-73A7-67A9D2DB9729}"/>
              </a:ext>
            </a:extLst>
          </p:cNvPr>
          <p:cNvSpPr txBox="1"/>
          <p:nvPr/>
        </p:nvSpPr>
        <p:spPr>
          <a:xfrm>
            <a:off x="9664290" y="1410289"/>
            <a:ext cx="219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DIFFERENZA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194F161-85B0-E4FB-BAF6-2B375406BB20}"/>
              </a:ext>
            </a:extLst>
          </p:cNvPr>
          <p:cNvSpPr txBox="1"/>
          <p:nvPr/>
        </p:nvSpPr>
        <p:spPr>
          <a:xfrm>
            <a:off x="6343130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2014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0F83711-B2AC-7CBA-9F5D-0A280813537C}"/>
              </a:ext>
            </a:extLst>
          </p:cNvPr>
          <p:cNvSpPr txBox="1"/>
          <p:nvPr/>
        </p:nvSpPr>
        <p:spPr>
          <a:xfrm>
            <a:off x="8302514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D07AC2-811B-82CD-A96F-141494D87E00}"/>
              </a:ext>
            </a:extLst>
          </p:cNvPr>
          <p:cNvSpPr txBox="1"/>
          <p:nvPr/>
        </p:nvSpPr>
        <p:spPr>
          <a:xfrm>
            <a:off x="1939636" y="1862624"/>
            <a:ext cx="335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SUPERFICIE AGRICOLA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O NATURALE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2067E8E9-B25F-7EF0-27EE-18784B275DC5}"/>
              </a:ext>
            </a:extLst>
          </p:cNvPr>
          <p:cNvSpPr/>
          <p:nvPr/>
        </p:nvSpPr>
        <p:spPr>
          <a:xfrm>
            <a:off x="1810332" y="2936298"/>
            <a:ext cx="10046706" cy="738372"/>
          </a:xfrm>
          <a:prstGeom prst="roundRect">
            <a:avLst/>
          </a:prstGeom>
          <a:solidFill>
            <a:srgbClr val="CF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CF9CE1F-100A-0BC7-0A1B-BD77F66774B2}"/>
              </a:ext>
            </a:extLst>
          </p:cNvPr>
          <p:cNvSpPr txBox="1"/>
          <p:nvPr/>
        </p:nvSpPr>
        <p:spPr>
          <a:xfrm>
            <a:off x="1939636" y="2982319"/>
            <a:ext cx="380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SUPERFICIE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URBANIZZATA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214984-4F12-3BBB-6B5B-36200F8B7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1" y="2626757"/>
            <a:ext cx="1125858" cy="11258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1E456-DC2B-12DF-AEA3-F93181728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3643922"/>
            <a:ext cx="1407794" cy="14077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9CD249-A651-17C5-77B9-AF9FF5E65AC4}"/>
              </a:ext>
            </a:extLst>
          </p:cNvPr>
          <p:cNvSpPr txBox="1"/>
          <p:nvPr/>
        </p:nvSpPr>
        <p:spPr>
          <a:xfrm>
            <a:off x="3488605" y="988528"/>
            <a:ext cx="168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4.665.722 mq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FEA723-5D61-E3EF-BE54-A44D18DF9370}"/>
              </a:ext>
            </a:extLst>
          </p:cNvPr>
          <p:cNvSpPr txBox="1"/>
          <p:nvPr/>
        </p:nvSpPr>
        <p:spPr>
          <a:xfrm>
            <a:off x="6054589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1.640.400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0DC4EB-B262-D9DF-1308-2674B50E73A2}"/>
              </a:ext>
            </a:extLst>
          </p:cNvPr>
          <p:cNvSpPr txBox="1"/>
          <p:nvPr/>
        </p:nvSpPr>
        <p:spPr>
          <a:xfrm>
            <a:off x="8013973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1.326.316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F823A9-19A0-6564-E995-25AA64113ADE}"/>
              </a:ext>
            </a:extLst>
          </p:cNvPr>
          <p:cNvSpPr txBox="1"/>
          <p:nvPr/>
        </p:nvSpPr>
        <p:spPr>
          <a:xfrm>
            <a:off x="9905863" y="3120818"/>
            <a:ext cx="19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-314.084 mq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D5AB1F2-F19A-6117-ACDE-73B90A8CD582}"/>
              </a:ext>
            </a:extLst>
          </p:cNvPr>
          <p:cNvSpPr txBox="1"/>
          <p:nvPr/>
        </p:nvSpPr>
        <p:spPr>
          <a:xfrm>
            <a:off x="6054589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2.676.407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0634DAC-517A-AC4D-2CF5-90ED35B0B100}"/>
              </a:ext>
            </a:extLst>
          </p:cNvPr>
          <p:cNvSpPr txBox="1"/>
          <p:nvPr/>
        </p:nvSpPr>
        <p:spPr>
          <a:xfrm>
            <a:off x="8013973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3.063.477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B11919-F60C-557B-CA75-FF4F042DB5CA}"/>
              </a:ext>
            </a:extLst>
          </p:cNvPr>
          <p:cNvSpPr txBox="1"/>
          <p:nvPr/>
        </p:nvSpPr>
        <p:spPr>
          <a:xfrm>
            <a:off x="9735127" y="2001123"/>
            <a:ext cx="212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+ 387.070 mq</a:t>
            </a:r>
          </a:p>
        </p:txBody>
      </p:sp>
    </p:spTree>
    <p:extLst>
      <p:ext uri="{BB962C8B-B14F-4D97-AF65-F5344CB8AC3E}">
        <p14:creationId xmlns:p14="http://schemas.microsoft.com/office/powerpoint/2010/main" val="2418629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sfondo">
            <a:extLst>
              <a:ext uri="{FF2B5EF4-FFF2-40B4-BE49-F238E27FC236}">
                <a16:creationId xmlns:a16="http://schemas.microsoft.com/office/drawing/2014/main" id="{0017BFFA-4527-56CF-4490-24D5CE2B42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EDD70F30-7D50-78DF-B8C3-281511B4BF18}"/>
              </a:ext>
            </a:extLst>
          </p:cNvPr>
          <p:cNvSpPr/>
          <p:nvPr/>
        </p:nvSpPr>
        <p:spPr>
          <a:xfrm>
            <a:off x="1810330" y="5171478"/>
            <a:ext cx="10046706" cy="738372"/>
          </a:xfrm>
          <a:prstGeom prst="roundRect">
            <a:avLst/>
          </a:prstGeom>
          <a:solidFill>
            <a:srgbClr val="BFB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8B8287-12BE-BE4F-6D02-E1667AC2F689}"/>
              </a:ext>
            </a:extLst>
          </p:cNvPr>
          <p:cNvSpPr txBox="1"/>
          <p:nvPr/>
        </p:nvSpPr>
        <p:spPr>
          <a:xfrm>
            <a:off x="334963" y="817414"/>
            <a:ext cx="3153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SUPERFICIE COMPLESSIVA DEL TERRITORIO COMUNALE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4F5E9A-64C2-20E5-192C-3316E99F1135}"/>
              </a:ext>
            </a:extLst>
          </p:cNvPr>
          <p:cNvSpPr txBox="1"/>
          <p:nvPr/>
        </p:nvSpPr>
        <p:spPr>
          <a:xfrm>
            <a:off x="6135637" y="537138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267.326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09219B7-D605-6622-2102-75A889C313D2}"/>
              </a:ext>
            </a:extLst>
          </p:cNvPr>
          <p:cNvSpPr txBox="1"/>
          <p:nvPr/>
        </p:nvSpPr>
        <p:spPr>
          <a:xfrm>
            <a:off x="8095021" y="537138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197.400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EB3C715-A75B-3B9D-6E06-4D6A6B3412F6}"/>
              </a:ext>
            </a:extLst>
          </p:cNvPr>
          <p:cNvSpPr txBox="1"/>
          <p:nvPr/>
        </p:nvSpPr>
        <p:spPr>
          <a:xfrm>
            <a:off x="9952582" y="5371386"/>
            <a:ext cx="202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-65.172 mq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74CCC-7EEE-17F7-D31B-24F74EDABC7D}"/>
              </a:ext>
            </a:extLst>
          </p:cNvPr>
          <p:cNvSpPr txBox="1"/>
          <p:nvPr/>
        </p:nvSpPr>
        <p:spPr>
          <a:xfrm>
            <a:off x="334963" y="188913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CONSUMO DI SUOLO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D46DF16-80D0-0C8A-C823-46AD54B0F369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6CD068-7091-CB89-F9E4-B29E4111D1D9}"/>
              </a:ext>
            </a:extLst>
          </p:cNvPr>
          <p:cNvSpPr txBox="1">
            <a:spLocks/>
          </p:cNvSpPr>
          <p:nvPr/>
        </p:nvSpPr>
        <p:spPr>
          <a:xfrm>
            <a:off x="5742723" y="131776"/>
            <a:ext cx="296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SINTESI DEI DATI COMUNALI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815A925-C950-A4C4-18A9-4B37D72795C2}"/>
              </a:ext>
            </a:extLst>
          </p:cNvPr>
          <p:cNvSpPr txBox="1"/>
          <p:nvPr/>
        </p:nvSpPr>
        <p:spPr>
          <a:xfrm>
            <a:off x="1939634" y="5248276"/>
            <a:ext cx="43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AMBITI DI TRASFORMAZIONE </a:t>
            </a:r>
          </a:p>
          <a:p>
            <a:r>
              <a:rPr lang="it-IT" sz="1400" b="1" spc="300" dirty="0">
                <a:latin typeface="Roboto" panose="02000000000000000000" pitchFamily="2" charset="0"/>
                <a:ea typeface="Roboto" panose="02000000000000000000" pitchFamily="2" charset="0"/>
              </a:rPr>
              <a:t>SU SUOLO LIBERO</a:t>
            </a:r>
            <a:endParaRPr lang="it-IT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432FB76B-6884-7890-A279-E718898C0F6C}"/>
              </a:ext>
            </a:extLst>
          </p:cNvPr>
          <p:cNvSpPr/>
          <p:nvPr/>
        </p:nvSpPr>
        <p:spPr>
          <a:xfrm>
            <a:off x="1810333" y="1819525"/>
            <a:ext cx="10046705" cy="738372"/>
          </a:xfrm>
          <a:prstGeom prst="roundRect">
            <a:avLst/>
          </a:prstGeom>
          <a:solidFill>
            <a:srgbClr val="A9A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3" name="Immagine 52" descr="Immagine che contiene cartone animato, design, illustrazione&#10;&#10;Descrizione generata automaticamente">
            <a:extLst>
              <a:ext uri="{FF2B5EF4-FFF2-40B4-BE49-F238E27FC236}">
                <a16:creationId xmlns:a16="http://schemas.microsoft.com/office/drawing/2014/main" id="{0B3900A2-235F-367F-CC3B-3442B8D8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1567178"/>
            <a:ext cx="1130729" cy="1130729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A5B37062-B89A-2A71-9210-2117FAE3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1" y="2626757"/>
            <a:ext cx="1125858" cy="1125858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8955C4B2-072A-07F7-5240-E9E8004BB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3681570"/>
            <a:ext cx="1255159" cy="1255159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4D01750-F2B0-E9E9-33FC-2B984F5AF2B6}"/>
              </a:ext>
            </a:extLst>
          </p:cNvPr>
          <p:cNvSpPr txBox="1"/>
          <p:nvPr/>
        </p:nvSpPr>
        <p:spPr>
          <a:xfrm>
            <a:off x="9664290" y="1410289"/>
            <a:ext cx="219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DIFFERENZA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D47F431-F6FA-215C-EB96-7CED5D51BFE3}"/>
              </a:ext>
            </a:extLst>
          </p:cNvPr>
          <p:cNvSpPr txBox="1"/>
          <p:nvPr/>
        </p:nvSpPr>
        <p:spPr>
          <a:xfrm>
            <a:off x="6343130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2014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E203950-A46A-55BD-E10F-FA5FC2F17294}"/>
              </a:ext>
            </a:extLst>
          </p:cNvPr>
          <p:cNvSpPr txBox="1"/>
          <p:nvPr/>
        </p:nvSpPr>
        <p:spPr>
          <a:xfrm>
            <a:off x="8302514" y="14102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A7DFB6-1D71-7335-2E4B-1A14FDC6C82B}"/>
              </a:ext>
            </a:extLst>
          </p:cNvPr>
          <p:cNvSpPr txBox="1"/>
          <p:nvPr/>
        </p:nvSpPr>
        <p:spPr>
          <a:xfrm>
            <a:off x="1939636" y="1862624"/>
            <a:ext cx="335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SUPERFICIE AGRICOLA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O NATURALE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BA757B5-C4FF-540A-06F6-AFE0954CD79D}"/>
              </a:ext>
            </a:extLst>
          </p:cNvPr>
          <p:cNvSpPr/>
          <p:nvPr/>
        </p:nvSpPr>
        <p:spPr>
          <a:xfrm>
            <a:off x="1810332" y="4057717"/>
            <a:ext cx="10046706" cy="738372"/>
          </a:xfrm>
          <a:prstGeom prst="roundRect">
            <a:avLst/>
          </a:prstGeom>
          <a:solidFill>
            <a:srgbClr val="F6B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E9FFB4-855B-8257-AFF7-09B6EDE0BF9B}"/>
              </a:ext>
            </a:extLst>
          </p:cNvPr>
          <p:cNvSpPr txBox="1"/>
          <p:nvPr/>
        </p:nvSpPr>
        <p:spPr>
          <a:xfrm>
            <a:off x="1939636" y="4103738"/>
            <a:ext cx="30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SUPERFICE URBANIZZABILE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4D4882F-088C-A9C4-6E6D-57267A47DF2A}"/>
              </a:ext>
            </a:extLst>
          </p:cNvPr>
          <p:cNvSpPr/>
          <p:nvPr/>
        </p:nvSpPr>
        <p:spPr>
          <a:xfrm>
            <a:off x="1810332" y="2936298"/>
            <a:ext cx="10046706" cy="738372"/>
          </a:xfrm>
          <a:prstGeom prst="roundRect">
            <a:avLst/>
          </a:prstGeom>
          <a:solidFill>
            <a:srgbClr val="CF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101F9E2-AD1D-C200-5134-C5BBA9174F04}"/>
              </a:ext>
            </a:extLst>
          </p:cNvPr>
          <p:cNvSpPr txBox="1"/>
          <p:nvPr/>
        </p:nvSpPr>
        <p:spPr>
          <a:xfrm>
            <a:off x="1939636" y="2982319"/>
            <a:ext cx="380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SUPERFICIE </a:t>
            </a:r>
          </a:p>
          <a:p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URBANIZZATA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4D3CF0-7422-2692-CE1C-BCAA4DDEC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4895244"/>
            <a:ext cx="1290837" cy="12908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87761F-109A-EFA1-6F74-5B7402C76320}"/>
              </a:ext>
            </a:extLst>
          </p:cNvPr>
          <p:cNvSpPr txBox="1"/>
          <p:nvPr/>
        </p:nvSpPr>
        <p:spPr>
          <a:xfrm>
            <a:off x="3488605" y="988528"/>
            <a:ext cx="168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spc="300" dirty="0">
                <a:latin typeface="Roboto" panose="02000000000000000000" pitchFamily="2" charset="0"/>
                <a:ea typeface="Roboto" panose="02000000000000000000" pitchFamily="2" charset="0"/>
              </a:rPr>
              <a:t>4.665.722 mq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F0A811-081B-EE70-545C-8B8DDE11D948}"/>
              </a:ext>
            </a:extLst>
          </p:cNvPr>
          <p:cNvSpPr txBox="1"/>
          <p:nvPr/>
        </p:nvSpPr>
        <p:spPr>
          <a:xfrm>
            <a:off x="6155333" y="425762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348.918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FE6B0B-EFBF-6FB5-FC7D-01A534018DC8}"/>
              </a:ext>
            </a:extLst>
          </p:cNvPr>
          <p:cNvSpPr txBox="1"/>
          <p:nvPr/>
        </p:nvSpPr>
        <p:spPr>
          <a:xfrm>
            <a:off x="8191661" y="425762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275.929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62E6DE-E0EB-C94A-EE54-85F5356DD02A}"/>
              </a:ext>
            </a:extLst>
          </p:cNvPr>
          <p:cNvSpPr txBox="1"/>
          <p:nvPr/>
        </p:nvSpPr>
        <p:spPr>
          <a:xfrm>
            <a:off x="10050429" y="4242237"/>
            <a:ext cx="18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-72.986 mq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96E669-8F9D-9A33-F01E-A663AAE19CBD}"/>
              </a:ext>
            </a:extLst>
          </p:cNvPr>
          <p:cNvSpPr txBox="1"/>
          <p:nvPr/>
        </p:nvSpPr>
        <p:spPr>
          <a:xfrm>
            <a:off x="6054589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2.676.407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E5C19D1-FFF0-211C-EFBD-DAEFDC831D9B}"/>
              </a:ext>
            </a:extLst>
          </p:cNvPr>
          <p:cNvSpPr txBox="1"/>
          <p:nvPr/>
        </p:nvSpPr>
        <p:spPr>
          <a:xfrm>
            <a:off x="8013973" y="201651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3.063.477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0DBF9A-4E92-8B6C-B133-169D9C66E5B9}"/>
              </a:ext>
            </a:extLst>
          </p:cNvPr>
          <p:cNvSpPr txBox="1"/>
          <p:nvPr/>
        </p:nvSpPr>
        <p:spPr>
          <a:xfrm>
            <a:off x="6054589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1.640.400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5E6843-D484-FEEB-0BF2-EDFB5642B643}"/>
              </a:ext>
            </a:extLst>
          </p:cNvPr>
          <p:cNvSpPr txBox="1"/>
          <p:nvPr/>
        </p:nvSpPr>
        <p:spPr>
          <a:xfrm>
            <a:off x="8013973" y="3136207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1.326.316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EFB5E9A-C93B-ED2B-DF3B-0E98CDBE541F}"/>
              </a:ext>
            </a:extLst>
          </p:cNvPr>
          <p:cNvSpPr txBox="1"/>
          <p:nvPr/>
        </p:nvSpPr>
        <p:spPr>
          <a:xfrm>
            <a:off x="9905863" y="3120818"/>
            <a:ext cx="19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-314.084 mq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AC8FF40-6927-60ED-4BCB-E793750A70F5}"/>
              </a:ext>
            </a:extLst>
          </p:cNvPr>
          <p:cNvSpPr txBox="1"/>
          <p:nvPr/>
        </p:nvSpPr>
        <p:spPr>
          <a:xfrm>
            <a:off x="9735127" y="2001123"/>
            <a:ext cx="212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+ 387.070 mq</a:t>
            </a:r>
          </a:p>
        </p:txBody>
      </p:sp>
    </p:spTree>
    <p:extLst>
      <p:ext uri="{BB962C8B-B14F-4D97-AF65-F5344CB8AC3E}">
        <p14:creationId xmlns:p14="http://schemas.microsoft.com/office/powerpoint/2010/main" val="426441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Arcene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EDD70F30-7D50-78DF-B8C3-281511B4BF18}"/>
              </a:ext>
            </a:extLst>
          </p:cNvPr>
          <p:cNvSpPr/>
          <p:nvPr/>
        </p:nvSpPr>
        <p:spPr>
          <a:xfrm>
            <a:off x="-1" y="0"/>
            <a:ext cx="12188949" cy="6858000"/>
          </a:xfrm>
          <a:prstGeom prst="roundRect">
            <a:avLst/>
          </a:prstGeom>
          <a:solidFill>
            <a:srgbClr val="BFB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6B3C45-AE9A-77EA-533A-A687669FD72A}"/>
              </a:ext>
            </a:extLst>
          </p:cNvPr>
          <p:cNvSpPr txBox="1"/>
          <p:nvPr/>
        </p:nvSpPr>
        <p:spPr>
          <a:xfrm>
            <a:off x="9329533" y="5401424"/>
            <a:ext cx="1208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Pari al</a:t>
            </a:r>
          </a:p>
          <a:p>
            <a:pPr algn="ctr"/>
            <a:r>
              <a:rPr lang="it-IT" sz="2400" b="1" spc="300" dirty="0">
                <a:latin typeface="Roboto" panose="02000000000000000000" pitchFamily="2" charset="0"/>
                <a:ea typeface="Roboto" panose="02000000000000000000" pitchFamily="2" charset="0"/>
              </a:rPr>
              <a:t>24,4%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74CCC-7EEE-17F7-D31B-24F74EDABC7D}"/>
              </a:ext>
            </a:extLst>
          </p:cNvPr>
          <p:cNvSpPr txBox="1"/>
          <p:nvPr/>
        </p:nvSpPr>
        <p:spPr>
          <a:xfrm>
            <a:off x="334963" y="188913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CONSUMO DI SUOLO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D46DF16-80D0-0C8A-C823-46AD54B0F369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815A925-C950-A4C4-18A9-4B37D72795C2}"/>
              </a:ext>
            </a:extLst>
          </p:cNvPr>
          <p:cNvSpPr txBox="1"/>
          <p:nvPr/>
        </p:nvSpPr>
        <p:spPr>
          <a:xfrm>
            <a:off x="5807838" y="158134"/>
            <a:ext cx="43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AMBITI DI TRASFORMAZIONE </a:t>
            </a:r>
          </a:p>
          <a:p>
            <a:r>
              <a:rPr lang="it-IT" sz="1400" b="1" spc="300" dirty="0">
                <a:latin typeface="Roboto" panose="02000000000000000000" pitchFamily="2" charset="0"/>
                <a:ea typeface="Roboto" panose="02000000000000000000" pitchFamily="2" charset="0"/>
              </a:rPr>
              <a:t>SU SUOLO LIBERO</a:t>
            </a:r>
            <a:endParaRPr lang="it-IT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BFB5AA2-CD5F-839A-86C5-B44A0A6AEC35}"/>
              </a:ext>
            </a:extLst>
          </p:cNvPr>
          <p:cNvSpPr txBox="1"/>
          <p:nvPr/>
        </p:nvSpPr>
        <p:spPr>
          <a:xfrm>
            <a:off x="4693852" y="3547074"/>
            <a:ext cx="2896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Di cui in attuazione</a:t>
            </a:r>
          </a:p>
          <a:p>
            <a:pPr algn="ctr"/>
            <a:r>
              <a:rPr lang="it-IT" sz="2400" b="1" spc="300" dirty="0">
                <a:latin typeface="Roboto" panose="02000000000000000000" pitchFamily="2" charset="0"/>
                <a:ea typeface="Roboto" panose="02000000000000000000" pitchFamily="2" charset="0"/>
              </a:rPr>
              <a:t>4.754mq</a:t>
            </a: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F3852A58-2DA9-3C3C-B220-B9113EABC21B}"/>
              </a:ext>
            </a:extLst>
          </p:cNvPr>
          <p:cNvSpPr/>
          <p:nvPr/>
        </p:nvSpPr>
        <p:spPr>
          <a:xfrm>
            <a:off x="1079518" y="2007473"/>
            <a:ext cx="2155989" cy="1197388"/>
          </a:xfrm>
          <a:prstGeom prst="roundRect">
            <a:avLst/>
          </a:prstGeom>
          <a:solidFill>
            <a:srgbClr val="E6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9FCBBE3-BEEC-2F6B-7334-FDA6487E7439}"/>
              </a:ext>
            </a:extLst>
          </p:cNvPr>
          <p:cNvSpPr txBox="1"/>
          <p:nvPr/>
        </p:nvSpPr>
        <p:spPr>
          <a:xfrm>
            <a:off x="1246044" y="2144502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Anno 2014</a:t>
            </a:r>
          </a:p>
          <a:p>
            <a:pPr algn="ctr"/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267.326 mq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85E6261F-EB42-03CF-149F-F40E67B63ABB}"/>
              </a:ext>
            </a:extLst>
          </p:cNvPr>
          <p:cNvSpPr/>
          <p:nvPr/>
        </p:nvSpPr>
        <p:spPr>
          <a:xfrm>
            <a:off x="5018005" y="2007473"/>
            <a:ext cx="2155989" cy="1197388"/>
          </a:xfrm>
          <a:prstGeom prst="roundRect">
            <a:avLst/>
          </a:prstGeom>
          <a:solidFill>
            <a:srgbClr val="E6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B9D204D7-51CC-A9CE-0F29-D55F5A8D51A7}"/>
              </a:ext>
            </a:extLst>
          </p:cNvPr>
          <p:cNvSpPr txBox="1"/>
          <p:nvPr/>
        </p:nvSpPr>
        <p:spPr>
          <a:xfrm>
            <a:off x="5184532" y="2144502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Anno 2028</a:t>
            </a:r>
          </a:p>
          <a:p>
            <a:pPr algn="ctr"/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197.400 mq</a:t>
            </a: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32A395B0-2F81-0136-85A0-B8AA713C4699}"/>
              </a:ext>
            </a:extLst>
          </p:cNvPr>
          <p:cNvSpPr/>
          <p:nvPr/>
        </p:nvSpPr>
        <p:spPr>
          <a:xfrm>
            <a:off x="8856031" y="2007473"/>
            <a:ext cx="2155989" cy="1197389"/>
          </a:xfrm>
          <a:prstGeom prst="roundRect">
            <a:avLst/>
          </a:prstGeom>
          <a:solidFill>
            <a:srgbClr val="E6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68C48CF-F141-E6E5-4274-4A3F9D8887AD}"/>
              </a:ext>
            </a:extLst>
          </p:cNvPr>
          <p:cNvSpPr txBox="1"/>
          <p:nvPr/>
        </p:nvSpPr>
        <p:spPr>
          <a:xfrm>
            <a:off x="9044199" y="2144502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Differenza</a:t>
            </a:r>
          </a:p>
          <a:p>
            <a:pPr algn="ctr"/>
            <a:endParaRPr lang="it-IT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-69.926 mq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F47520F-5063-355E-270E-E3689E17C672}"/>
              </a:ext>
            </a:extLst>
          </p:cNvPr>
          <p:cNvCxnSpPr>
            <a:cxnSpLocks/>
          </p:cNvCxnSpPr>
          <p:nvPr/>
        </p:nvCxnSpPr>
        <p:spPr>
          <a:xfrm>
            <a:off x="3468413" y="2606167"/>
            <a:ext cx="1260577" cy="0"/>
          </a:xfrm>
          <a:prstGeom prst="straightConnector1">
            <a:avLst/>
          </a:prstGeom>
          <a:ln w="38100">
            <a:solidFill>
              <a:srgbClr val="6E1E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0EC2FA43-28CF-E095-6ECD-5A5A819E776F}"/>
              </a:ext>
            </a:extLst>
          </p:cNvPr>
          <p:cNvCxnSpPr>
            <a:cxnSpLocks/>
          </p:cNvCxnSpPr>
          <p:nvPr/>
        </p:nvCxnSpPr>
        <p:spPr>
          <a:xfrm>
            <a:off x="7389104" y="2606167"/>
            <a:ext cx="1260577" cy="0"/>
          </a:xfrm>
          <a:prstGeom prst="straightConnector1">
            <a:avLst/>
          </a:prstGeom>
          <a:ln w="38100">
            <a:solidFill>
              <a:srgbClr val="6E1E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12BEFCB-4363-82DA-A2EB-3D1B88A99089}"/>
              </a:ext>
            </a:extLst>
          </p:cNvPr>
          <p:cNvCxnSpPr>
            <a:cxnSpLocks/>
          </p:cNvCxnSpPr>
          <p:nvPr/>
        </p:nvCxnSpPr>
        <p:spPr>
          <a:xfrm>
            <a:off x="7389104" y="4029259"/>
            <a:ext cx="1375755" cy="654253"/>
          </a:xfrm>
          <a:prstGeom prst="straightConnector1">
            <a:avLst/>
          </a:prstGeom>
          <a:ln w="38100">
            <a:solidFill>
              <a:srgbClr val="6E1E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7F23879-03CA-948E-8E50-8077C006CAEC}"/>
              </a:ext>
            </a:extLst>
          </p:cNvPr>
          <p:cNvCxnSpPr>
            <a:cxnSpLocks/>
          </p:cNvCxnSpPr>
          <p:nvPr/>
        </p:nvCxnSpPr>
        <p:spPr>
          <a:xfrm>
            <a:off x="9915002" y="3364402"/>
            <a:ext cx="0" cy="552004"/>
          </a:xfrm>
          <a:prstGeom prst="straightConnector1">
            <a:avLst/>
          </a:prstGeom>
          <a:ln w="38100">
            <a:solidFill>
              <a:srgbClr val="6E1E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FA03E5D-4D27-FE33-BA42-66A31FA71F7C}"/>
              </a:ext>
            </a:extLst>
          </p:cNvPr>
          <p:cNvSpPr/>
          <p:nvPr/>
        </p:nvSpPr>
        <p:spPr>
          <a:xfrm>
            <a:off x="8856031" y="4075946"/>
            <a:ext cx="2155989" cy="1197389"/>
          </a:xfrm>
          <a:prstGeom prst="roundRect">
            <a:avLst/>
          </a:prstGeom>
          <a:solidFill>
            <a:srgbClr val="E6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6BCF01-6B7B-3CF7-C23E-76B41F8D29DB}"/>
              </a:ext>
            </a:extLst>
          </p:cNvPr>
          <p:cNvSpPr txBox="1"/>
          <p:nvPr/>
        </p:nvSpPr>
        <p:spPr>
          <a:xfrm>
            <a:off x="9044200" y="42129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Effettiva </a:t>
            </a:r>
          </a:p>
          <a:p>
            <a:pPr algn="ctr"/>
            <a:r>
              <a:rPr lang="it-IT" spc="300" dirty="0">
                <a:latin typeface="Roboto" panose="02000000000000000000" pitchFamily="2" charset="0"/>
                <a:ea typeface="Roboto" panose="02000000000000000000" pitchFamily="2" charset="0"/>
              </a:rPr>
              <a:t>riduzione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-65.172 mq</a:t>
            </a:r>
          </a:p>
        </p:txBody>
      </p:sp>
    </p:spTree>
    <p:extLst>
      <p:ext uri="{BB962C8B-B14F-4D97-AF65-F5344CB8AC3E}">
        <p14:creationId xmlns:p14="http://schemas.microsoft.com/office/powerpoint/2010/main" val="215219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/>
      <p:bldP spid="45" grpId="0" animBg="1"/>
      <p:bldP spid="46" grpId="0"/>
      <p:bldP spid="47" grpId="0" animBg="1"/>
      <p:bldP spid="49" grpId="0"/>
      <p:bldP spid="50" grpId="0" animBg="1"/>
      <p:bldP spid="51" grpId="0"/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sfondo">
            <a:extLst>
              <a:ext uri="{FF2B5EF4-FFF2-40B4-BE49-F238E27FC236}">
                <a16:creationId xmlns:a16="http://schemas.microsoft.com/office/drawing/2014/main" id="{CF10098C-20B5-9F53-AA3F-264A818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AC9F-2EE3-EEA1-2A2C-4D65EBBCA5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D4AA98-BBCF-24A7-DEC8-D1146FDF36FC}"/>
              </a:ext>
            </a:extLst>
          </p:cNvPr>
          <p:cNvSpPr txBox="1"/>
          <p:nvPr/>
        </p:nvSpPr>
        <p:spPr>
          <a:xfrm>
            <a:off x="334963" y="188913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DIMENSIONAMENTO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B1DEAB-3878-1B6B-63EE-79F448FB647A}"/>
              </a:ext>
            </a:extLst>
          </p:cNvPr>
          <p:cNvCxnSpPr>
            <a:cxnSpLocks/>
          </p:cNvCxnSpPr>
          <p:nvPr/>
        </p:nvCxnSpPr>
        <p:spPr>
          <a:xfrm>
            <a:off x="5545044" y="188912"/>
            <a:ext cx="0" cy="5232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50D08-4E5B-B004-7383-7844BC6B7332}"/>
              </a:ext>
            </a:extLst>
          </p:cNvPr>
          <p:cNvSpPr txBox="1">
            <a:spLocks/>
          </p:cNvSpPr>
          <p:nvPr/>
        </p:nvSpPr>
        <p:spPr>
          <a:xfrm>
            <a:off x="5742722" y="265856"/>
            <a:ext cx="374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pc="600" dirty="0">
                <a:latin typeface="Roboto" panose="02000000000000000000" pitchFamily="2" charset="0"/>
                <a:ea typeface="Roboto" panose="02000000000000000000" pitchFamily="2" charset="0"/>
              </a:rPr>
              <a:t>GENERALE DI PIANO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5A4B243-4A54-7B02-8AE3-FF3AAE51BDBD}"/>
              </a:ext>
            </a:extLst>
          </p:cNvPr>
          <p:cNvSpPr/>
          <p:nvPr/>
        </p:nvSpPr>
        <p:spPr>
          <a:xfrm>
            <a:off x="334964" y="1273615"/>
            <a:ext cx="7965520" cy="738372"/>
          </a:xfrm>
          <a:prstGeom prst="roundRect">
            <a:avLst/>
          </a:prstGeom>
          <a:solidFill>
            <a:srgbClr val="FCD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173469-343B-5BEF-F3BD-B3DBEA853A05}"/>
              </a:ext>
            </a:extLst>
          </p:cNvPr>
          <p:cNvSpPr txBox="1"/>
          <p:nvPr/>
        </p:nvSpPr>
        <p:spPr>
          <a:xfrm>
            <a:off x="4599275" y="84354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2010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4B06F7-4F5F-2685-7E6A-6D142F0DB6C6}"/>
              </a:ext>
            </a:extLst>
          </p:cNvPr>
          <p:cNvSpPr txBox="1"/>
          <p:nvPr/>
        </p:nvSpPr>
        <p:spPr>
          <a:xfrm>
            <a:off x="7207906" y="825805"/>
            <a:ext cx="87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B72AD9-0B20-1BA3-AF4B-DFB05CCF7B84}"/>
              </a:ext>
            </a:extLst>
          </p:cNvPr>
          <p:cNvSpPr txBox="1"/>
          <p:nvPr/>
        </p:nvSpPr>
        <p:spPr>
          <a:xfrm>
            <a:off x="9816539" y="82580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2032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C5AADA-5BA3-0D72-1CC8-E121C78D2507}"/>
              </a:ext>
            </a:extLst>
          </p:cNvPr>
          <p:cNvSpPr txBox="1"/>
          <p:nvPr/>
        </p:nvSpPr>
        <p:spPr>
          <a:xfrm>
            <a:off x="334963" y="1288858"/>
            <a:ext cx="355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NUMERO DI FAMIGLIE</a:t>
            </a:r>
          </a:p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RESIDENTI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40558A-75A0-4E48-D20B-C3AD6FEA0CEE}"/>
              </a:ext>
            </a:extLst>
          </p:cNvPr>
          <p:cNvSpPr txBox="1"/>
          <p:nvPr/>
        </p:nvSpPr>
        <p:spPr>
          <a:xfrm>
            <a:off x="4537048" y="1442746"/>
            <a:ext cx="101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1.472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43BA4D-7A17-6D48-7BBF-E397DD3DF76B}"/>
              </a:ext>
            </a:extLst>
          </p:cNvPr>
          <p:cNvSpPr txBox="1"/>
          <p:nvPr/>
        </p:nvSpPr>
        <p:spPr>
          <a:xfrm>
            <a:off x="7118482" y="1442746"/>
            <a:ext cx="102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1.514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2B613DF3-1386-0BA4-9717-BDB13C97169C}"/>
              </a:ext>
            </a:extLst>
          </p:cNvPr>
          <p:cNvSpPr/>
          <p:nvPr/>
        </p:nvSpPr>
        <p:spPr>
          <a:xfrm>
            <a:off x="9647878" y="1266406"/>
            <a:ext cx="1154804" cy="738372"/>
          </a:xfrm>
          <a:prstGeom prst="roundRect">
            <a:avLst/>
          </a:prstGeom>
          <a:solidFill>
            <a:srgbClr val="FCD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93256F-6A6A-9A0A-B468-9A67511F3E97}"/>
              </a:ext>
            </a:extLst>
          </p:cNvPr>
          <p:cNvSpPr txBox="1"/>
          <p:nvPr/>
        </p:nvSpPr>
        <p:spPr>
          <a:xfrm>
            <a:off x="9647878" y="1442746"/>
            <a:ext cx="115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1.557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5D6EE8-5D49-6411-F095-A94067BF06ED}"/>
              </a:ext>
            </a:extLst>
          </p:cNvPr>
          <p:cNvCxnSpPr>
            <a:cxnSpLocks/>
          </p:cNvCxnSpPr>
          <p:nvPr/>
        </p:nvCxnSpPr>
        <p:spPr>
          <a:xfrm>
            <a:off x="8525194" y="1650327"/>
            <a:ext cx="959045" cy="0"/>
          </a:xfrm>
          <a:prstGeom prst="straightConnector1">
            <a:avLst/>
          </a:prstGeom>
          <a:ln w="38100">
            <a:solidFill>
              <a:srgbClr val="D59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arentesi graffa aperta 26">
            <a:extLst>
              <a:ext uri="{FF2B5EF4-FFF2-40B4-BE49-F238E27FC236}">
                <a16:creationId xmlns:a16="http://schemas.microsoft.com/office/drawing/2014/main" id="{4268C43F-DD12-6505-A119-B060B3793A14}"/>
              </a:ext>
            </a:extLst>
          </p:cNvPr>
          <p:cNvSpPr/>
          <p:nvPr/>
        </p:nvSpPr>
        <p:spPr>
          <a:xfrm rot="16200000">
            <a:off x="8692666" y="995077"/>
            <a:ext cx="392351" cy="2615570"/>
          </a:xfrm>
          <a:prstGeom prst="leftBrace">
            <a:avLst/>
          </a:prstGeom>
          <a:ln w="38100">
            <a:solidFill>
              <a:srgbClr val="D59F05"/>
            </a:solidFill>
            <a:extLst>
              <a:ext uri="{C807C97D-BFC1-408E-A445-0C87EB9F89A2}">
                <ask:lineSketchStyleProps xmlns:ask="http://schemas.microsoft.com/office/drawing/2018/sketchyshapes" sd="4210690079">
                  <a:custGeom>
                    <a:avLst/>
                    <a:gdLst>
                      <a:gd name="connsiteX0" fmla="*/ 392351 w 392351"/>
                      <a:gd name="connsiteY0" fmla="*/ 2615570 h 2615570"/>
                      <a:gd name="connsiteX1" fmla="*/ 196175 w 392351"/>
                      <a:gd name="connsiteY1" fmla="*/ 2582875 h 2615570"/>
                      <a:gd name="connsiteX2" fmla="*/ 196176 w 392351"/>
                      <a:gd name="connsiteY2" fmla="*/ 1340480 h 2615570"/>
                      <a:gd name="connsiteX3" fmla="*/ 0 w 392351"/>
                      <a:gd name="connsiteY3" fmla="*/ 1307785 h 2615570"/>
                      <a:gd name="connsiteX4" fmla="*/ 196176 w 392351"/>
                      <a:gd name="connsiteY4" fmla="*/ 1275090 h 2615570"/>
                      <a:gd name="connsiteX5" fmla="*/ 196176 w 392351"/>
                      <a:gd name="connsiteY5" fmla="*/ 678740 h 2615570"/>
                      <a:gd name="connsiteX6" fmla="*/ 196176 w 392351"/>
                      <a:gd name="connsiteY6" fmla="*/ 32695 h 2615570"/>
                      <a:gd name="connsiteX7" fmla="*/ 392352 w 392351"/>
                      <a:gd name="connsiteY7" fmla="*/ 0 h 2615570"/>
                      <a:gd name="connsiteX8" fmla="*/ 392351 w 392351"/>
                      <a:gd name="connsiteY8" fmla="*/ 2615570 h 2615570"/>
                      <a:gd name="connsiteX0" fmla="*/ 392351 w 392351"/>
                      <a:gd name="connsiteY0" fmla="*/ 2615570 h 2615570"/>
                      <a:gd name="connsiteX1" fmla="*/ 196175 w 392351"/>
                      <a:gd name="connsiteY1" fmla="*/ 2582875 h 2615570"/>
                      <a:gd name="connsiteX2" fmla="*/ 196176 w 392351"/>
                      <a:gd name="connsiteY2" fmla="*/ 1340480 h 2615570"/>
                      <a:gd name="connsiteX3" fmla="*/ 0 w 392351"/>
                      <a:gd name="connsiteY3" fmla="*/ 1307785 h 2615570"/>
                      <a:gd name="connsiteX4" fmla="*/ 196176 w 392351"/>
                      <a:gd name="connsiteY4" fmla="*/ 1275090 h 2615570"/>
                      <a:gd name="connsiteX5" fmla="*/ 196176 w 392351"/>
                      <a:gd name="connsiteY5" fmla="*/ 666316 h 2615570"/>
                      <a:gd name="connsiteX6" fmla="*/ 196176 w 392351"/>
                      <a:gd name="connsiteY6" fmla="*/ 32695 h 2615570"/>
                      <a:gd name="connsiteX7" fmla="*/ 392352 w 392351"/>
                      <a:gd name="connsiteY7" fmla="*/ 0 h 2615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2351" h="2615570" stroke="0" extrusionOk="0">
                        <a:moveTo>
                          <a:pt x="392351" y="2615570"/>
                        </a:moveTo>
                        <a:cubicBezTo>
                          <a:pt x="283021" y="2617446"/>
                          <a:pt x="194261" y="2600651"/>
                          <a:pt x="196175" y="2582875"/>
                        </a:cubicBezTo>
                        <a:cubicBezTo>
                          <a:pt x="198125" y="2246231"/>
                          <a:pt x="139923" y="1777335"/>
                          <a:pt x="196176" y="1340480"/>
                        </a:cubicBezTo>
                        <a:cubicBezTo>
                          <a:pt x="194274" y="1302141"/>
                          <a:pt x="118594" y="1311122"/>
                          <a:pt x="0" y="1307785"/>
                        </a:cubicBezTo>
                        <a:cubicBezTo>
                          <a:pt x="108421" y="1306830"/>
                          <a:pt x="195962" y="1296757"/>
                          <a:pt x="196176" y="1275090"/>
                        </a:cubicBezTo>
                        <a:cubicBezTo>
                          <a:pt x="195487" y="1039709"/>
                          <a:pt x="199263" y="855470"/>
                          <a:pt x="196176" y="678740"/>
                        </a:cubicBezTo>
                        <a:cubicBezTo>
                          <a:pt x="193090" y="502010"/>
                          <a:pt x="196871" y="212064"/>
                          <a:pt x="196176" y="32695"/>
                        </a:cubicBezTo>
                        <a:cubicBezTo>
                          <a:pt x="186178" y="12930"/>
                          <a:pt x="294216" y="2269"/>
                          <a:pt x="392352" y="0"/>
                        </a:cubicBezTo>
                        <a:cubicBezTo>
                          <a:pt x="374327" y="889498"/>
                          <a:pt x="306614" y="1675544"/>
                          <a:pt x="392351" y="2615570"/>
                        </a:cubicBezTo>
                        <a:close/>
                      </a:path>
                      <a:path w="392351" h="2615570" fill="none" extrusionOk="0">
                        <a:moveTo>
                          <a:pt x="392351" y="2615570"/>
                        </a:moveTo>
                        <a:cubicBezTo>
                          <a:pt x="283935" y="2615035"/>
                          <a:pt x="195652" y="2600262"/>
                          <a:pt x="196175" y="2582875"/>
                        </a:cubicBezTo>
                        <a:cubicBezTo>
                          <a:pt x="204297" y="2147196"/>
                          <a:pt x="138835" y="1710051"/>
                          <a:pt x="196176" y="1340480"/>
                        </a:cubicBezTo>
                        <a:cubicBezTo>
                          <a:pt x="191097" y="1338049"/>
                          <a:pt x="97475" y="1323945"/>
                          <a:pt x="0" y="1307785"/>
                        </a:cubicBezTo>
                        <a:cubicBezTo>
                          <a:pt x="107147" y="1307641"/>
                          <a:pt x="195782" y="1296949"/>
                          <a:pt x="196176" y="1275090"/>
                        </a:cubicBezTo>
                        <a:cubicBezTo>
                          <a:pt x="216426" y="1141288"/>
                          <a:pt x="218357" y="921289"/>
                          <a:pt x="196176" y="666316"/>
                        </a:cubicBezTo>
                        <a:cubicBezTo>
                          <a:pt x="173995" y="411343"/>
                          <a:pt x="224305" y="312940"/>
                          <a:pt x="196176" y="32695"/>
                        </a:cubicBezTo>
                        <a:cubicBezTo>
                          <a:pt x="199152" y="4905"/>
                          <a:pt x="289975" y="-6473"/>
                          <a:pt x="3923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96E1B65B-C2B4-22A4-5D15-BCA636DD7DC9}"/>
              </a:ext>
            </a:extLst>
          </p:cNvPr>
          <p:cNvSpPr/>
          <p:nvPr/>
        </p:nvSpPr>
        <p:spPr>
          <a:xfrm>
            <a:off x="8329435" y="2600946"/>
            <a:ext cx="1154804" cy="576450"/>
          </a:xfrm>
          <a:prstGeom prst="roundRect">
            <a:avLst/>
          </a:prstGeom>
          <a:solidFill>
            <a:srgbClr val="FCD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C4C05D5-E5F4-D21B-7283-50A708EF224B}"/>
              </a:ext>
            </a:extLst>
          </p:cNvPr>
          <p:cNvSpPr txBox="1"/>
          <p:nvPr/>
        </p:nvSpPr>
        <p:spPr>
          <a:xfrm>
            <a:off x="8389669" y="2689116"/>
            <a:ext cx="995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+43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C0C48AF-569F-36D1-A2B7-FF9BEDEC7EC2}"/>
              </a:ext>
            </a:extLst>
          </p:cNvPr>
          <p:cNvCxnSpPr>
            <a:cxnSpLocks/>
          </p:cNvCxnSpPr>
          <p:nvPr/>
        </p:nvCxnSpPr>
        <p:spPr>
          <a:xfrm flipH="1">
            <a:off x="5911702" y="2929778"/>
            <a:ext cx="2292073" cy="0"/>
          </a:xfrm>
          <a:prstGeom prst="straightConnector1">
            <a:avLst/>
          </a:prstGeom>
          <a:ln w="38100">
            <a:solidFill>
              <a:srgbClr val="D59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58ADAB4C-442E-3BE4-D754-464203C6D027}"/>
              </a:ext>
            </a:extLst>
          </p:cNvPr>
          <p:cNvGrpSpPr/>
          <p:nvPr/>
        </p:nvGrpSpPr>
        <p:grpSpPr>
          <a:xfrm>
            <a:off x="334963" y="2600946"/>
            <a:ext cx="5451080" cy="576450"/>
            <a:chOff x="1091484" y="2600946"/>
            <a:chExt cx="4761998" cy="576450"/>
          </a:xfrm>
        </p:grpSpPr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FE7B765C-A1BB-6131-3BBD-79111A4AC5CB}"/>
                </a:ext>
              </a:extLst>
            </p:cNvPr>
            <p:cNvSpPr/>
            <p:nvPr/>
          </p:nvSpPr>
          <p:spPr>
            <a:xfrm>
              <a:off x="1353444" y="2600946"/>
              <a:ext cx="4219427" cy="576450"/>
            </a:xfrm>
            <a:prstGeom prst="roundRect">
              <a:avLst/>
            </a:prstGeom>
            <a:noFill/>
            <a:ln w="57150">
              <a:solidFill>
                <a:srgbClr val="FAC83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F78D902-9290-264E-5070-AAFB0A1480A2}"/>
                </a:ext>
              </a:extLst>
            </p:cNvPr>
            <p:cNvSpPr txBox="1"/>
            <p:nvPr/>
          </p:nvSpPr>
          <p:spPr>
            <a:xfrm>
              <a:off x="1091484" y="2700725"/>
              <a:ext cx="476199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900" spc="300" dirty="0">
                  <a:latin typeface="Roboto" panose="02000000000000000000" pitchFamily="2" charset="0"/>
                  <a:ea typeface="Roboto" panose="02000000000000000000" pitchFamily="2" charset="0"/>
                </a:rPr>
                <a:t>Fabbisogno primario </a:t>
              </a:r>
              <a:r>
                <a:rPr lang="it-IT" sz="1400" spc="300" dirty="0">
                  <a:latin typeface="Roboto" panose="02000000000000000000" pitchFamily="2" charset="0"/>
                  <a:ea typeface="Roboto" panose="02000000000000000000" pitchFamily="2" charset="0"/>
                </a:rPr>
                <a:t>(43 alloggi)</a:t>
              </a: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8678CB05-B44A-44FB-234A-5299E62E76CF}"/>
              </a:ext>
            </a:extLst>
          </p:cNvPr>
          <p:cNvGrpSpPr/>
          <p:nvPr/>
        </p:nvGrpSpPr>
        <p:grpSpPr>
          <a:xfrm>
            <a:off x="533730" y="3768773"/>
            <a:ext cx="5242273" cy="576450"/>
            <a:chOff x="1271497" y="3703055"/>
            <a:chExt cx="4475430" cy="576450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BC46A861-50B1-16E6-A952-B4CD77D7DA77}"/>
                </a:ext>
              </a:extLst>
            </p:cNvPr>
            <p:cNvSpPr/>
            <p:nvPr/>
          </p:nvSpPr>
          <p:spPr>
            <a:xfrm>
              <a:off x="1357808" y="3703055"/>
              <a:ext cx="4219427" cy="576450"/>
            </a:xfrm>
            <a:prstGeom prst="roundRect">
              <a:avLst/>
            </a:prstGeom>
            <a:noFill/>
            <a:ln w="57150">
              <a:solidFill>
                <a:srgbClr val="FAC83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0C3DF18F-B376-01F3-1F98-23FBAD7EF023}"/>
                </a:ext>
              </a:extLst>
            </p:cNvPr>
            <p:cNvSpPr txBox="1"/>
            <p:nvPr/>
          </p:nvSpPr>
          <p:spPr>
            <a:xfrm>
              <a:off x="1271497" y="3786475"/>
              <a:ext cx="447543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900" spc="300" dirty="0">
                  <a:latin typeface="Roboto" panose="02000000000000000000" pitchFamily="2" charset="0"/>
                  <a:ea typeface="Roboto" panose="02000000000000000000" pitchFamily="2" charset="0"/>
                </a:rPr>
                <a:t>Fabbisogno secondario </a:t>
              </a:r>
              <a:r>
                <a:rPr lang="it-IT" sz="1400" spc="300" dirty="0">
                  <a:latin typeface="Roboto" panose="02000000000000000000" pitchFamily="2" charset="0"/>
                  <a:ea typeface="Roboto" panose="02000000000000000000" pitchFamily="2" charset="0"/>
                </a:rPr>
                <a:t>(139 alloggi)</a:t>
              </a:r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F7B77A6-09A5-2148-4F04-1C40F0935591}"/>
              </a:ext>
            </a:extLst>
          </p:cNvPr>
          <p:cNvSpPr txBox="1"/>
          <p:nvPr/>
        </p:nvSpPr>
        <p:spPr>
          <a:xfrm>
            <a:off x="634831" y="3273030"/>
            <a:ext cx="482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6C292A43-7923-8E05-E256-397791D32142}"/>
              </a:ext>
            </a:extLst>
          </p:cNvPr>
          <p:cNvCxnSpPr>
            <a:cxnSpLocks/>
          </p:cNvCxnSpPr>
          <p:nvPr/>
        </p:nvCxnSpPr>
        <p:spPr>
          <a:xfrm>
            <a:off x="5911702" y="4056998"/>
            <a:ext cx="1206780" cy="0"/>
          </a:xfrm>
          <a:prstGeom prst="straightConnector1">
            <a:avLst/>
          </a:prstGeom>
          <a:ln w="38100">
            <a:solidFill>
              <a:srgbClr val="D59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66BD20BE-5D0C-77CE-6A26-371F513D8864}"/>
              </a:ext>
            </a:extLst>
          </p:cNvPr>
          <p:cNvCxnSpPr>
            <a:cxnSpLocks/>
          </p:cNvCxnSpPr>
          <p:nvPr/>
        </p:nvCxnSpPr>
        <p:spPr>
          <a:xfrm>
            <a:off x="8906837" y="3237022"/>
            <a:ext cx="0" cy="335179"/>
          </a:xfrm>
          <a:prstGeom prst="straightConnector1">
            <a:avLst/>
          </a:prstGeom>
          <a:ln w="38100">
            <a:solidFill>
              <a:srgbClr val="D59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EDF49A9C-D9F6-7FD2-C67B-463FDB3228AD}"/>
              </a:ext>
            </a:extLst>
          </p:cNvPr>
          <p:cNvSpPr/>
          <p:nvPr/>
        </p:nvSpPr>
        <p:spPr>
          <a:xfrm>
            <a:off x="7371088" y="3679003"/>
            <a:ext cx="3168492" cy="755990"/>
          </a:xfrm>
          <a:prstGeom prst="roundRect">
            <a:avLst/>
          </a:prstGeom>
          <a:solidFill>
            <a:srgbClr val="FCD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0D26D89-D4A5-3B42-9A99-6CED7F97B9B1}"/>
              </a:ext>
            </a:extLst>
          </p:cNvPr>
          <p:cNvSpPr txBox="1"/>
          <p:nvPr/>
        </p:nvSpPr>
        <p:spPr>
          <a:xfrm>
            <a:off x="7505754" y="3703055"/>
            <a:ext cx="2899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Fabbisogno totale </a:t>
            </a:r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13.890 mq 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1FC78245-49C1-D128-8D45-417C7B74DE6A}"/>
              </a:ext>
            </a:extLst>
          </p:cNvPr>
          <p:cNvSpPr/>
          <p:nvPr/>
        </p:nvSpPr>
        <p:spPr>
          <a:xfrm>
            <a:off x="334963" y="4620850"/>
            <a:ext cx="11522074" cy="1471975"/>
          </a:xfrm>
          <a:prstGeom prst="roundRect">
            <a:avLst/>
          </a:prstGeom>
          <a:solidFill>
            <a:srgbClr val="FEE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179CB3-291A-0FC4-75BD-65EBBEDF23B0}"/>
              </a:ext>
            </a:extLst>
          </p:cNvPr>
          <p:cNvSpPr txBox="1"/>
          <p:nvPr/>
        </p:nvSpPr>
        <p:spPr>
          <a:xfrm>
            <a:off x="8861880" y="5651067"/>
            <a:ext cx="266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Revisione previsioni </a:t>
            </a:r>
          </a:p>
          <a:p>
            <a:pPr algn="ctr"/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di sviluppo</a:t>
            </a:r>
            <a:endParaRPr lang="it-IT" sz="1600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F6CA42E0-F663-F0BE-CEB1-3509CDC808F5}"/>
              </a:ext>
            </a:extLst>
          </p:cNvPr>
          <p:cNvSpPr txBox="1"/>
          <p:nvPr/>
        </p:nvSpPr>
        <p:spPr>
          <a:xfrm>
            <a:off x="334963" y="4979040"/>
            <a:ext cx="2390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POTENZIALITÀ</a:t>
            </a:r>
          </a:p>
          <a:p>
            <a:r>
              <a:rPr lang="it-IT" sz="2000" spc="300" dirty="0">
                <a:latin typeface="Roboto" panose="02000000000000000000" pitchFamily="2" charset="0"/>
                <a:ea typeface="Roboto" panose="02000000000000000000" pitchFamily="2" charset="0"/>
              </a:rPr>
              <a:t>NUOVO PGT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7CAC74E-78B1-2C85-AEBF-B4EDB16D8D68}"/>
              </a:ext>
            </a:extLst>
          </p:cNvPr>
          <p:cNvSpPr txBox="1"/>
          <p:nvPr/>
        </p:nvSpPr>
        <p:spPr>
          <a:xfrm>
            <a:off x="2464141" y="4612220"/>
            <a:ext cx="2901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Edificato esistente e recupero funzionale </a:t>
            </a:r>
          </a:p>
          <a:p>
            <a:pPr algn="ctr"/>
            <a:r>
              <a:rPr lang="it-IT" sz="1400" b="1" spc="300" dirty="0">
                <a:latin typeface="Roboto" panose="02000000000000000000" pitchFamily="2" charset="0"/>
                <a:ea typeface="Roboto" panose="02000000000000000000" pitchFamily="2" charset="0"/>
              </a:rPr>
              <a:t>25.400 mq</a:t>
            </a:r>
          </a:p>
          <a:p>
            <a:pPr algn="ctr"/>
            <a:endParaRPr lang="it-IT" sz="1400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probabile attuazione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11.520 mq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2C2D409-D9BA-FAA8-7D48-0A8CB7F5F177}"/>
              </a:ext>
            </a:extLst>
          </p:cNvPr>
          <p:cNvSpPr txBox="1"/>
          <p:nvPr/>
        </p:nvSpPr>
        <p:spPr>
          <a:xfrm>
            <a:off x="5228891" y="4641445"/>
            <a:ext cx="33163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Lotti liberi e</a:t>
            </a:r>
          </a:p>
          <a:p>
            <a:pPr algn="ctr"/>
            <a:r>
              <a:rPr lang="it-IT" sz="1600" spc="300" dirty="0">
                <a:latin typeface="Roboto" panose="02000000000000000000" pitchFamily="2" charset="0"/>
                <a:ea typeface="Roboto" panose="02000000000000000000" pitchFamily="2" charset="0"/>
              </a:rPr>
              <a:t> pianificazione attuativa </a:t>
            </a:r>
          </a:p>
          <a:p>
            <a:pPr algn="ctr"/>
            <a:r>
              <a:rPr lang="it-IT" sz="1400" b="1" spc="300" dirty="0">
                <a:latin typeface="Roboto" panose="02000000000000000000" pitchFamily="2" charset="0"/>
                <a:ea typeface="Roboto" panose="02000000000000000000" pitchFamily="2" charset="0"/>
              </a:rPr>
              <a:t>23.715 mq</a:t>
            </a:r>
          </a:p>
          <a:p>
            <a:pPr algn="ctr"/>
            <a:endParaRPr lang="it-IT" sz="1400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probabile attuazione</a:t>
            </a:r>
          </a:p>
          <a:p>
            <a:pPr algn="ctr"/>
            <a:r>
              <a:rPr lang="it-IT" b="1" spc="300" dirty="0">
                <a:latin typeface="Roboto" panose="02000000000000000000" pitchFamily="2" charset="0"/>
                <a:ea typeface="Roboto" panose="02000000000000000000" pitchFamily="2" charset="0"/>
              </a:rPr>
              <a:t>11.260 mq</a:t>
            </a:r>
          </a:p>
          <a:p>
            <a:pPr algn="ctr"/>
            <a:endParaRPr lang="it-IT" sz="1200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86F3055-B04F-2E3F-D90E-712016AFE4DF}"/>
              </a:ext>
            </a:extLst>
          </p:cNvPr>
          <p:cNvSpPr txBox="1"/>
          <p:nvPr/>
        </p:nvSpPr>
        <p:spPr>
          <a:xfrm>
            <a:off x="5152821" y="5156782"/>
            <a:ext cx="424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2D659C1-5BE6-3CDA-B0FD-47B82091E062}"/>
              </a:ext>
            </a:extLst>
          </p:cNvPr>
          <p:cNvSpPr txBox="1"/>
          <p:nvPr/>
        </p:nvSpPr>
        <p:spPr>
          <a:xfrm>
            <a:off x="8471154" y="5156782"/>
            <a:ext cx="424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=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64DB5E3-76DC-7ADC-BF3C-DFD598E117C9}"/>
              </a:ext>
            </a:extLst>
          </p:cNvPr>
          <p:cNvSpPr txBox="1"/>
          <p:nvPr/>
        </p:nvSpPr>
        <p:spPr>
          <a:xfrm>
            <a:off x="9106124" y="4577623"/>
            <a:ext cx="2181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pc="300" dirty="0">
                <a:latin typeface="Roboto" panose="02000000000000000000" pitchFamily="2" charset="0"/>
                <a:ea typeface="Roboto" panose="02000000000000000000" pitchFamily="2" charset="0"/>
              </a:rPr>
              <a:t>22.780 mq</a:t>
            </a:r>
          </a:p>
          <a:p>
            <a:pPr algn="ctr"/>
            <a:r>
              <a:rPr lang="it-IT" sz="1200" spc="300" dirty="0">
                <a:latin typeface="Roboto" panose="02000000000000000000" pitchFamily="2" charset="0"/>
                <a:ea typeface="Roboto" panose="02000000000000000000" pitchFamily="2" charset="0"/>
              </a:rPr>
              <a:t>Predisposto tetto a 14.000mq di SL di attuazione</a:t>
            </a:r>
            <a:endParaRPr lang="it-IT" sz="2000" b="1" spc="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3921EFE-6A59-A0FE-E0E2-C856CE5FD624}"/>
              </a:ext>
            </a:extLst>
          </p:cNvPr>
          <p:cNvCxnSpPr>
            <a:cxnSpLocks/>
          </p:cNvCxnSpPr>
          <p:nvPr/>
        </p:nvCxnSpPr>
        <p:spPr>
          <a:xfrm>
            <a:off x="10196627" y="5478095"/>
            <a:ext cx="0" cy="226606"/>
          </a:xfrm>
          <a:prstGeom prst="straightConnector1">
            <a:avLst/>
          </a:prstGeom>
          <a:ln w="38100">
            <a:solidFill>
              <a:srgbClr val="D59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45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6" grpId="0" animBg="1"/>
      <p:bldP spid="7" grpId="0"/>
      <p:bldP spid="8" grpId="0"/>
      <p:bldP spid="9" grpId="0"/>
      <p:bldP spid="10" grpId="0"/>
      <p:bldP spid="11" grpId="0"/>
      <p:bldP spid="14" grpId="0"/>
      <p:bldP spid="17" grpId="0" animBg="1"/>
      <p:bldP spid="15" grpId="0"/>
      <p:bldP spid="27" grpId="0" animBg="1"/>
      <p:bldP spid="28" grpId="0" animBg="1"/>
      <p:bldP spid="29" grpId="0"/>
      <p:bldP spid="41" grpId="0"/>
      <p:bldP spid="49" grpId="0" animBg="1"/>
      <p:bldP spid="50" grpId="0"/>
      <p:bldP spid="55" grpId="0" animBg="1"/>
      <p:bldP spid="2" grpId="0"/>
      <p:bldP spid="56" grpId="0"/>
      <p:bldP spid="59" grpId="0"/>
      <p:bldP spid="60" grpId="0"/>
      <p:bldP spid="64" grpId="0"/>
      <p:bldP spid="65" grpId="0"/>
      <p:bldP spid="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334294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1. </a:t>
            </a:r>
          </a:p>
          <a:p>
            <a:r>
              <a:rPr lang="it-IT" sz="1400" dirty="0">
                <a:solidFill>
                  <a:schemeClr val="bg1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07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sfondo">
            <a:extLst>
              <a:ext uri="{FF2B5EF4-FFF2-40B4-BE49-F238E27FC236}">
                <a16:creationId xmlns:a16="http://schemas.microsoft.com/office/drawing/2014/main" id="{1A419AFB-1F8F-88E9-A87D-430D2CEA01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CD1334-5569-0A2A-A359-AB53D57640F9}"/>
              </a:ext>
            </a:extLst>
          </p:cNvPr>
          <p:cNvSpPr txBox="1"/>
          <p:nvPr/>
        </p:nvSpPr>
        <p:spPr>
          <a:xfrm>
            <a:off x="451922" y="4696694"/>
            <a:ext cx="5830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PRINCIPALI </a:t>
            </a:r>
          </a:p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OBIETTIVI DI PIANO</a:t>
            </a:r>
          </a:p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E AZIONI STRATEGICHE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F488407-FF2A-D38F-3255-E56954285572}"/>
              </a:ext>
            </a:extLst>
          </p:cNvPr>
          <p:cNvCxnSpPr>
            <a:cxnSpLocks/>
          </p:cNvCxnSpPr>
          <p:nvPr/>
        </p:nvCxnSpPr>
        <p:spPr>
          <a:xfrm>
            <a:off x="563525" y="4589771"/>
            <a:ext cx="3147237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C6D64E3E-2052-E87A-0E6B-C9C3FC964797}"/>
              </a:ext>
            </a:extLst>
          </p:cNvPr>
          <p:cNvSpPr/>
          <p:nvPr/>
        </p:nvSpPr>
        <p:spPr>
          <a:xfrm>
            <a:off x="334963" y="188913"/>
            <a:ext cx="11525605" cy="6483491"/>
          </a:xfrm>
          <a:prstGeom prst="rect">
            <a:avLst/>
          </a:prstGeom>
          <a:noFill/>
          <a:ln w="76200">
            <a:solidFill>
              <a:srgbClr val="6D6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C738D1-B62E-FFAB-2D09-30B232ABA91B}"/>
              </a:ext>
            </a:extLst>
          </p:cNvPr>
          <p:cNvSpPr txBox="1"/>
          <p:nvPr/>
        </p:nvSpPr>
        <p:spPr>
          <a:xfrm>
            <a:off x="1935126" y="792127"/>
            <a:ext cx="5002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</a:p>
          <a:p>
            <a:endParaRPr lang="it-IT" sz="24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NUOVO </a:t>
            </a: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PIANO DI GOVERNO </a:t>
            </a:r>
          </a:p>
          <a:p>
            <a:r>
              <a:rPr lang="it-IT" sz="2400" spc="300" dirty="0">
                <a:latin typeface="Roboto" panose="02000000000000000000" pitchFamily="2" charset="0"/>
                <a:ea typeface="Roboto" panose="02000000000000000000" pitchFamily="2" charset="0"/>
              </a:rPr>
              <a:t>DEL TERRITORIO </a:t>
            </a:r>
          </a:p>
          <a:p>
            <a:endParaRPr lang="it-IT" sz="2000" dirty="0"/>
          </a:p>
        </p:txBody>
      </p:sp>
      <p:pic>
        <p:nvPicPr>
          <p:cNvPr id="3" name="Immagine 2" descr="Immagine che contiene corona, arte&#10;&#10;Descrizione generata automaticamente">
            <a:extLst>
              <a:ext uri="{FF2B5EF4-FFF2-40B4-BE49-F238E27FC236}">
                <a16:creationId xmlns:a16="http://schemas.microsoft.com/office/drawing/2014/main" id="{0A8DE670-3AD1-E383-1533-099D30A9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85205"/>
            <a:ext cx="1657571" cy="1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29849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1710513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2. </a:t>
            </a:r>
          </a:p>
          <a:p>
            <a:r>
              <a:rPr lang="it-IT" sz="1400" dirty="0">
                <a:solidFill>
                  <a:schemeClr val="bg1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chemeClr val="bg1"/>
                </a:solidFill>
              </a:rPr>
              <a:t>Amministrazione Comunale</a:t>
            </a:r>
          </a:p>
        </p:txBody>
      </p:sp>
    </p:spTree>
    <p:extLst>
      <p:ext uri="{BB962C8B-B14F-4D97-AF65-F5344CB8AC3E}">
        <p14:creationId xmlns:p14="http://schemas.microsoft.com/office/powerpoint/2010/main" val="136526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3250065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3. </a:t>
            </a:r>
          </a:p>
          <a:p>
            <a:r>
              <a:rPr lang="it-IT" sz="1400" dirty="0">
                <a:solidFill>
                  <a:schemeClr val="bg1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</p:spTree>
    <p:extLst>
      <p:ext uri="{BB962C8B-B14F-4D97-AF65-F5344CB8AC3E}">
        <p14:creationId xmlns:p14="http://schemas.microsoft.com/office/powerpoint/2010/main" val="103716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4686986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3.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3A24E9-421F-9290-B765-D6DED55939B2}"/>
              </a:ext>
            </a:extLst>
          </p:cNvPr>
          <p:cNvSpPr txBox="1"/>
          <p:nvPr/>
        </p:nvSpPr>
        <p:spPr>
          <a:xfrm>
            <a:off x="4738840" y="1474327"/>
            <a:ext cx="13680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4. </a:t>
            </a:r>
          </a:p>
          <a:p>
            <a:r>
              <a:rPr lang="it-IT" sz="1400" dirty="0">
                <a:solidFill>
                  <a:schemeClr val="bg1"/>
                </a:solidFill>
              </a:rPr>
              <a:t>Deposito della proposta di Piano e del Rapporto Ambientale VAS</a:t>
            </a:r>
          </a:p>
          <a:p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EA086F4-3FE2-23C5-CAF9-C2DC82C9BDF8}"/>
              </a:ext>
            </a:extLst>
          </p:cNvPr>
          <p:cNvCxnSpPr>
            <a:cxnSpLocks/>
          </p:cNvCxnSpPr>
          <p:nvPr/>
        </p:nvCxnSpPr>
        <p:spPr>
          <a:xfrm>
            <a:off x="3480318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</p:spTree>
    <p:extLst>
      <p:ext uri="{BB962C8B-B14F-4D97-AF65-F5344CB8AC3E}">
        <p14:creationId xmlns:p14="http://schemas.microsoft.com/office/powerpoint/2010/main" val="324922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6067921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3.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3A24E9-421F-9290-B765-D6DED55939B2}"/>
              </a:ext>
            </a:extLst>
          </p:cNvPr>
          <p:cNvSpPr txBox="1"/>
          <p:nvPr/>
        </p:nvSpPr>
        <p:spPr>
          <a:xfrm>
            <a:off x="4738840" y="1474327"/>
            <a:ext cx="13680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4.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Deposito della proposta di Piano e del Rapporto Ambientale VAS</a:t>
            </a:r>
          </a:p>
          <a:p>
            <a:endParaRPr lang="it-IT" sz="1400" dirty="0">
              <a:solidFill>
                <a:srgbClr val="6D6F5C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3230AE-C92D-0093-4F66-09EAA1E751D3}"/>
              </a:ext>
            </a:extLst>
          </p:cNvPr>
          <p:cNvSpPr txBox="1"/>
          <p:nvPr/>
        </p:nvSpPr>
        <p:spPr>
          <a:xfrm>
            <a:off x="6134799" y="1474327"/>
            <a:ext cx="1368000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5.</a:t>
            </a:r>
          </a:p>
          <a:p>
            <a:r>
              <a:rPr lang="it-IT" sz="1400" dirty="0">
                <a:solidFill>
                  <a:schemeClr val="bg1"/>
                </a:solidFill>
              </a:rPr>
              <a:t>Acquisizione  </a:t>
            </a:r>
          </a:p>
          <a:p>
            <a:r>
              <a:rPr lang="it-IT" sz="1400" dirty="0">
                <a:solidFill>
                  <a:schemeClr val="bg1"/>
                </a:solidFill>
              </a:rPr>
              <a:t>del parere degli enti competenti in materia ambientale;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Acquisizione del parere delle parti economiche e sociali; conclusione processo di VAS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EA086F4-3FE2-23C5-CAF9-C2DC82C9BDF8}"/>
              </a:ext>
            </a:extLst>
          </p:cNvPr>
          <p:cNvCxnSpPr>
            <a:cxnSpLocks/>
          </p:cNvCxnSpPr>
          <p:nvPr/>
        </p:nvCxnSpPr>
        <p:spPr>
          <a:xfrm>
            <a:off x="3480318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1565180-DD72-C837-E284-4C693919EE4C}"/>
              </a:ext>
            </a:extLst>
          </p:cNvPr>
          <p:cNvCxnSpPr>
            <a:cxnSpLocks/>
          </p:cNvCxnSpPr>
          <p:nvPr/>
        </p:nvCxnSpPr>
        <p:spPr>
          <a:xfrm flipV="1">
            <a:off x="4851918" y="1008000"/>
            <a:ext cx="1436915" cy="3404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259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87F8440-827B-57FD-E9C9-E1DD1A6FD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963" y="6330534"/>
            <a:ext cx="344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spc="300" dirty="0">
                <a:latin typeface="Roboto" panose="02000000000000000000" pitchFamily="2" charset="0"/>
                <a:ea typeface="Roboto" panose="02000000000000000000" pitchFamily="2" charset="0"/>
              </a:rPr>
              <a:t>Comune di Suisio</a:t>
            </a:r>
            <a:endParaRPr lang="it-IT" sz="800" spc="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800" spc="300" dirty="0">
                <a:latin typeface="Roboto" panose="02000000000000000000" pitchFamily="2" charset="0"/>
                <a:ea typeface="Roboto" panose="02000000000000000000" pitchFamily="2" charset="0"/>
              </a:rPr>
              <a:t>Nuovo piano di governo del territorio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F47449-90F1-32D3-D67C-299D243E924F}"/>
              </a:ext>
            </a:extLst>
          </p:cNvPr>
          <p:cNvSpPr/>
          <p:nvPr/>
        </p:nvSpPr>
        <p:spPr>
          <a:xfrm>
            <a:off x="7439513" y="1362178"/>
            <a:ext cx="1534359" cy="4727012"/>
          </a:xfrm>
          <a:prstGeom prst="roundRect">
            <a:avLst/>
          </a:prstGeom>
          <a:solidFill>
            <a:srgbClr val="6D6F5C"/>
          </a:solidFill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DC9A47-8C07-5A2B-72B4-FCBCB6727706}"/>
              </a:ext>
            </a:extLst>
          </p:cNvPr>
          <p:cNvSpPr txBox="1"/>
          <p:nvPr/>
        </p:nvSpPr>
        <p:spPr>
          <a:xfrm>
            <a:off x="334963" y="1474327"/>
            <a:ext cx="136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1.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Avvio del procedimento e raccolta suggerimenti e proposte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A0F03-FDB4-5F88-429D-10A03C533992}"/>
              </a:ext>
            </a:extLst>
          </p:cNvPr>
          <p:cNvSpPr txBox="1"/>
          <p:nvPr/>
        </p:nvSpPr>
        <p:spPr>
          <a:xfrm>
            <a:off x="3342881" y="1474327"/>
            <a:ext cx="1368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3.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Redazione del Piano, della componente geologica e stesura del Rapporto Ambientale VAS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3A24E9-421F-9290-B765-D6DED55939B2}"/>
              </a:ext>
            </a:extLst>
          </p:cNvPr>
          <p:cNvSpPr txBox="1"/>
          <p:nvPr/>
        </p:nvSpPr>
        <p:spPr>
          <a:xfrm>
            <a:off x="4738840" y="1474327"/>
            <a:ext cx="1368000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4.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Deposito della proposta di Piano e del Rapporto Ambientale VAS</a:t>
            </a:r>
          </a:p>
          <a:p>
            <a:endParaRPr lang="it-IT" sz="1400" dirty="0">
              <a:solidFill>
                <a:srgbClr val="6D6F5C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89D00D-42C2-721D-AEDB-75C275C93C9E}"/>
              </a:ext>
            </a:extLst>
          </p:cNvPr>
          <p:cNvSpPr txBox="1"/>
          <p:nvPr/>
        </p:nvSpPr>
        <p:spPr>
          <a:xfrm>
            <a:off x="7530758" y="1474327"/>
            <a:ext cx="1368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chemeClr val="bg1"/>
                </a:solidFill>
              </a:rPr>
              <a:t>6. </a:t>
            </a:r>
          </a:p>
          <a:p>
            <a:r>
              <a:rPr lang="it-IT" sz="1400" dirty="0">
                <a:solidFill>
                  <a:schemeClr val="bg1"/>
                </a:solidFill>
              </a:rPr>
              <a:t>Adozione</a:t>
            </a:r>
          </a:p>
          <a:p>
            <a:r>
              <a:rPr lang="it-IT" sz="1400" dirty="0">
                <a:solidFill>
                  <a:schemeClr val="bg1"/>
                </a:solidFill>
              </a:rPr>
              <a:t>del Piano da parte del Consiglio Comunale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EF341E-7F99-D99C-7BD7-5585E67EB966}"/>
              </a:ext>
            </a:extLst>
          </p:cNvPr>
          <p:cNvSpPr txBox="1"/>
          <p:nvPr/>
        </p:nvSpPr>
        <p:spPr>
          <a:xfrm>
            <a:off x="334963" y="188913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600" dirty="0">
                <a:latin typeface="Roboto" panose="02000000000000000000" pitchFamily="2" charset="0"/>
                <a:ea typeface="Roboto" panose="02000000000000000000" pitchFamily="2" charset="0"/>
              </a:rPr>
              <a:t>PERCORSO PARTECIPATIVO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3230AE-C92D-0093-4F66-09EAA1E751D3}"/>
              </a:ext>
            </a:extLst>
          </p:cNvPr>
          <p:cNvSpPr txBox="1"/>
          <p:nvPr/>
        </p:nvSpPr>
        <p:spPr>
          <a:xfrm>
            <a:off x="6134799" y="1474327"/>
            <a:ext cx="1368000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5.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Acquisizione 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del parere degli enti competenti in materia ambientale;</a:t>
            </a:r>
          </a:p>
          <a:p>
            <a:endParaRPr lang="it-IT" sz="1400" dirty="0">
              <a:solidFill>
                <a:srgbClr val="6D6F5C"/>
              </a:solidFill>
            </a:endParaRPr>
          </a:p>
          <a:p>
            <a:r>
              <a:rPr lang="it-IT" sz="1400" dirty="0">
                <a:solidFill>
                  <a:srgbClr val="6D6F5C"/>
                </a:solidFill>
              </a:rPr>
              <a:t>Acquisizione del parere delle parti economiche e sociali; conclusione processo di VAS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82C99E8-A8EE-17D1-5D7C-82A5805BEF02}"/>
              </a:ext>
            </a:extLst>
          </p:cNvPr>
          <p:cNvCxnSpPr>
            <a:cxnSpLocks/>
          </p:cNvCxnSpPr>
          <p:nvPr/>
        </p:nvCxnSpPr>
        <p:spPr>
          <a:xfrm>
            <a:off x="1884784" y="1008000"/>
            <a:ext cx="1595534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3A1C45-8B9E-C737-C1B1-D91C31410F08}"/>
              </a:ext>
            </a:extLst>
          </p:cNvPr>
          <p:cNvCxnSpPr>
            <a:cxnSpLocks/>
          </p:cNvCxnSpPr>
          <p:nvPr/>
        </p:nvCxnSpPr>
        <p:spPr>
          <a:xfrm>
            <a:off x="513184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575BA3F-172B-C418-00E6-C77166161C6D}"/>
              </a:ext>
            </a:extLst>
          </p:cNvPr>
          <p:cNvCxnSpPr>
            <a:cxnSpLocks/>
          </p:cNvCxnSpPr>
          <p:nvPr/>
        </p:nvCxnSpPr>
        <p:spPr>
          <a:xfrm>
            <a:off x="0" y="1008000"/>
            <a:ext cx="513184" cy="0"/>
          </a:xfrm>
          <a:prstGeom prst="line">
            <a:avLst/>
          </a:prstGeom>
          <a:ln w="76200">
            <a:solidFill>
              <a:srgbClr val="8F9553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EA086F4-3FE2-23C5-CAF9-C2DC82C9BDF8}"/>
              </a:ext>
            </a:extLst>
          </p:cNvPr>
          <p:cNvCxnSpPr>
            <a:cxnSpLocks/>
          </p:cNvCxnSpPr>
          <p:nvPr/>
        </p:nvCxnSpPr>
        <p:spPr>
          <a:xfrm>
            <a:off x="3480318" y="1008000"/>
            <a:ext cx="1371600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0612706-BC83-ADEE-1E44-57CE1897F004}"/>
              </a:ext>
            </a:extLst>
          </p:cNvPr>
          <p:cNvCxnSpPr>
            <a:cxnSpLocks/>
          </p:cNvCxnSpPr>
          <p:nvPr/>
        </p:nvCxnSpPr>
        <p:spPr>
          <a:xfrm>
            <a:off x="6288833" y="1008000"/>
            <a:ext cx="1468818" cy="0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1F482E-37DC-3910-FC1D-19B87C2BB6FF}"/>
              </a:ext>
            </a:extLst>
          </p:cNvPr>
          <p:cNvSpPr txBox="1"/>
          <p:nvPr/>
        </p:nvSpPr>
        <p:spPr>
          <a:xfrm>
            <a:off x="1730922" y="1474327"/>
            <a:ext cx="1584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it-IT" sz="2000" dirty="0">
                <a:solidFill>
                  <a:srgbClr val="6D6F5C"/>
                </a:solidFill>
              </a:rPr>
              <a:t>2. </a:t>
            </a:r>
          </a:p>
          <a:p>
            <a:r>
              <a:rPr lang="it-IT" sz="1400" dirty="0">
                <a:solidFill>
                  <a:srgbClr val="6D6F5C"/>
                </a:solidFill>
              </a:rPr>
              <a:t>Definizione linee strategiche da parte dell’</a:t>
            </a:r>
          </a:p>
          <a:p>
            <a:r>
              <a:rPr lang="it-IT" sz="1400" dirty="0">
                <a:solidFill>
                  <a:srgbClr val="6D6F5C"/>
                </a:solidFill>
              </a:rPr>
              <a:t>Amministrazione Comunale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1565180-DD72-C837-E284-4C693919EE4C}"/>
              </a:ext>
            </a:extLst>
          </p:cNvPr>
          <p:cNvCxnSpPr>
            <a:cxnSpLocks/>
          </p:cNvCxnSpPr>
          <p:nvPr/>
        </p:nvCxnSpPr>
        <p:spPr>
          <a:xfrm flipV="1">
            <a:off x="4851918" y="1008000"/>
            <a:ext cx="1436915" cy="3404"/>
          </a:xfrm>
          <a:prstGeom prst="line">
            <a:avLst/>
          </a:prstGeom>
          <a:ln w="76200">
            <a:solidFill>
              <a:srgbClr val="8F955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35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5302</TotalTime>
  <Words>2469</Words>
  <Application>Microsoft Office PowerPoint</Application>
  <PresentationFormat>Widescreen</PresentationFormat>
  <Paragraphs>695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Roboto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Office Uno</dc:creator>
  <cp:lastModifiedBy>Office Uno</cp:lastModifiedBy>
  <cp:revision>189</cp:revision>
  <dcterms:created xsi:type="dcterms:W3CDTF">2022-10-24T10:03:19Z</dcterms:created>
  <dcterms:modified xsi:type="dcterms:W3CDTF">2023-11-07T15:08:46Z</dcterms:modified>
</cp:coreProperties>
</file>